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1045" r:id="rId2"/>
    <p:sldId id="1086" r:id="rId3"/>
    <p:sldId id="1083" r:id="rId4"/>
    <p:sldId id="1088" r:id="rId5"/>
    <p:sldId id="1057" r:id="rId6"/>
    <p:sldId id="1060" r:id="rId7"/>
    <p:sldId id="1061" r:id="rId8"/>
    <p:sldId id="1072" r:id="rId9"/>
    <p:sldId id="1071" r:id="rId10"/>
    <p:sldId id="1073" r:id="rId11"/>
    <p:sldId id="1090" r:id="rId12"/>
    <p:sldId id="1087" r:id="rId13"/>
    <p:sldId id="1091" r:id="rId14"/>
    <p:sldId id="1074" r:id="rId15"/>
    <p:sldId id="1092" r:id="rId16"/>
  </p:sldIdLst>
  <p:sldSz cx="10693400" cy="7561263"/>
  <p:notesSz cx="6797675" cy="9926638"/>
  <p:defaultTextStyle>
    <a:defPPr>
      <a:defRPr lang="ru-RU"/>
    </a:defPPr>
    <a:lvl1pPr marL="0" algn="l" defTabSz="104155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0776" algn="l" defTabSz="104155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1554" algn="l" defTabSz="104155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2341" algn="l" defTabSz="104155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3110" algn="l" defTabSz="104155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3891" algn="l" defTabSz="104155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4670" algn="l" defTabSz="104155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45448" algn="l" defTabSz="104155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66226" algn="l" defTabSz="104155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42" userDrawn="1">
          <p15:clr>
            <a:srgbClr val="A4A3A4"/>
          </p15:clr>
        </p15:guide>
        <p15:guide id="3" orient="horz" pos="114" userDrawn="1">
          <p15:clr>
            <a:srgbClr val="A4A3A4"/>
          </p15:clr>
        </p15:guide>
        <p15:guide id="4" pos="465" userDrawn="1">
          <p15:clr>
            <a:srgbClr val="A4A3A4"/>
          </p15:clr>
        </p15:guide>
        <p15:guide id="5" pos="6362" userDrawn="1">
          <p15:clr>
            <a:srgbClr val="A4A3A4"/>
          </p15:clr>
        </p15:guide>
        <p15:guide id="6" orient="horz" pos="4287" userDrawn="1">
          <p15:clr>
            <a:srgbClr val="A4A3A4"/>
          </p15:clr>
        </p15:guide>
        <p15:guide id="7" pos="397" userDrawn="1">
          <p15:clr>
            <a:srgbClr val="A4A3A4"/>
          </p15:clr>
        </p15:guide>
        <p15:guide id="8" orient="horz" pos="4241" userDrawn="1">
          <p15:clr>
            <a:srgbClr val="A4A3A4"/>
          </p15:clr>
        </p15:guide>
        <p15:guide id="9" orient="horz" pos="4082" userDrawn="1">
          <p15:clr>
            <a:srgbClr val="A4A3A4"/>
          </p15:clr>
        </p15:guide>
        <p15:guide id="10" pos="354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1C24"/>
    <a:srgbClr val="FF0000"/>
    <a:srgbClr val="021288"/>
    <a:srgbClr val="FF0044"/>
    <a:srgbClr val="1D45F3"/>
    <a:srgbClr val="E21C24"/>
    <a:srgbClr val="ECEDF4"/>
    <a:srgbClr val="E6E6E6"/>
    <a:srgbClr val="9D9FEE"/>
    <a:srgbClr val="304F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6395" autoAdjust="0"/>
  </p:normalViewPr>
  <p:slideViewPr>
    <p:cSldViewPr>
      <p:cViewPr varScale="1">
        <p:scale>
          <a:sx n="80" d="100"/>
          <a:sy n="80" d="100"/>
        </p:scale>
        <p:origin x="1070" y="48"/>
      </p:cViewPr>
      <p:guideLst>
        <p:guide orient="horz" pos="1542"/>
        <p:guide orient="horz" pos="114"/>
        <p:guide pos="465"/>
        <p:guide pos="6362"/>
        <p:guide orient="horz" pos="4287"/>
        <p:guide pos="397"/>
        <p:guide orient="horz" pos="4241"/>
        <p:guide orient="horz" pos="4082"/>
        <p:guide pos="35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4" y="2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7" y="2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8473F2-31CB-4FD6-BE84-99D88E0F8B3F}" type="datetimeFigureOut">
              <a:rPr lang="ru-RU" smtClean="0"/>
              <a:t>16.05.2022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30288" y="1241425"/>
            <a:ext cx="47371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4" y="9428586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7" y="9428586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C8870F-F927-4EC4-AA00-170438D2EF0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41141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08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544" algn="l" defTabSz="91308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087" algn="l" defTabSz="91308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9629" algn="l" defTabSz="91308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6171" algn="l" defTabSz="91308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2714" algn="l" defTabSz="91308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9256" algn="l" defTabSz="91308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5801" algn="l" defTabSz="91308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2341" algn="l" defTabSz="91308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2006" y="2348896"/>
            <a:ext cx="9089390" cy="1620771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4012" y="4284734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07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14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2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2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37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4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452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659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E94CF-F95B-44F1-BCBF-A2B22D406809}" type="datetime1">
              <a:rPr lang="ru-RU" smtClean="0"/>
              <a:t>16.05.2022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214096" y="7131811"/>
            <a:ext cx="479304" cy="402567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rgbClr val="0212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7D613D0-6E26-43FB-BD47-70B2F75E669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0539675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698CA-D898-4F3D-AA0E-47AAD41ED720}" type="datetime1">
              <a:rPr lang="ru-RU" smtClean="0"/>
              <a:t>16.05.2022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2" y="7131811"/>
            <a:ext cx="479304" cy="402567"/>
          </a:xfrm>
          <a:prstGeom prst="rect">
            <a:avLst/>
          </a:prstGeom>
        </p:spPr>
        <p:txBody>
          <a:bodyPr/>
          <a:lstStyle/>
          <a:p>
            <a:fld id="{6B9C6E7F-58F3-4EDD-B5D4-8C09D441188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2057624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067112" y="334306"/>
            <a:ext cx="2812588" cy="71131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5638" y="334306"/>
            <a:ext cx="8263251" cy="71131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FB680-1B7B-45B1-AC96-85224FEF551D}" type="datetime1">
              <a:rPr lang="ru-RU" smtClean="0"/>
              <a:t>16.05.2022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2" y="7131811"/>
            <a:ext cx="479304" cy="402567"/>
          </a:xfrm>
          <a:prstGeom prst="rect">
            <a:avLst/>
          </a:prstGeom>
        </p:spPr>
        <p:txBody>
          <a:bodyPr/>
          <a:lstStyle/>
          <a:p>
            <a:fld id="{6B9C6E7F-58F3-4EDD-B5D4-8C09D441188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339740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9908" y="3248335"/>
            <a:ext cx="9223058" cy="1064590"/>
          </a:xfrm>
        </p:spPr>
        <p:txBody>
          <a:bodyPr>
            <a:noAutofit/>
          </a:bodyPr>
          <a:lstStyle>
            <a:lvl1pPr>
              <a:defRPr sz="6199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6922771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9908" y="3248335"/>
            <a:ext cx="9223058" cy="1064590"/>
          </a:xfrm>
        </p:spPr>
        <p:txBody>
          <a:bodyPr>
            <a:noAutofit/>
          </a:bodyPr>
          <a:lstStyle>
            <a:lvl1pPr>
              <a:defRPr sz="6199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5828267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9908" y="3248335"/>
            <a:ext cx="9223058" cy="1064590"/>
          </a:xfrm>
        </p:spPr>
        <p:txBody>
          <a:bodyPr>
            <a:noAutofit/>
          </a:bodyPr>
          <a:lstStyle>
            <a:lvl1pPr>
              <a:defRPr sz="6199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6520975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0" y="0"/>
            <a:ext cx="10693400" cy="7561263"/>
          </a:xfrm>
          <a:prstGeom prst="rect">
            <a:avLst/>
          </a:prstGeom>
          <a:solidFill>
            <a:srgbClr val="ECED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 userDrawn="1"/>
        </p:nvSpPr>
        <p:spPr>
          <a:xfrm flipH="1">
            <a:off x="1" y="7092999"/>
            <a:ext cx="479304" cy="4682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7BAB3-F86D-4B93-AB8C-2AC6F8F19A9C}" type="datetime1">
              <a:rPr lang="ru-RU" smtClean="0"/>
              <a:t>16.05.2022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856" y="7131811"/>
            <a:ext cx="479304" cy="402567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rgbClr val="0212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8C83784-5F4D-4D68-A130-D1BF6EFCAF0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1233167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4705" y="4858830"/>
            <a:ext cx="9089390" cy="1501751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</p:spPr>
        <p:txBody>
          <a:bodyPr anchor="b"/>
          <a:lstStyle>
            <a:lvl1pPr marL="0" indent="0">
              <a:buNone/>
              <a:defRPr sz="2299">
                <a:solidFill>
                  <a:schemeClr val="tx1">
                    <a:tint val="75000"/>
                  </a:schemeClr>
                </a:solidFill>
              </a:defRPr>
            </a:lvl1pPr>
            <a:lvl2pPr marL="520742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148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2237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4pPr>
            <a:lvl5pPr marL="2082972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5pPr>
            <a:lvl6pPr marL="2603718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6pPr>
            <a:lvl7pPr marL="3124463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7pPr>
            <a:lvl8pPr marL="3645206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8pPr>
            <a:lvl9pPr marL="4165950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A505-CE70-4C4D-85B8-E0919AAC10B4}" type="datetime1">
              <a:rPr lang="ru-RU" smtClean="0"/>
              <a:t>16.05.2022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0" y="7156282"/>
            <a:ext cx="479304" cy="402567"/>
          </a:xfrm>
          <a:prstGeom prst="rect">
            <a:avLst/>
          </a:prstGeom>
        </p:spPr>
        <p:txBody>
          <a:bodyPr/>
          <a:lstStyle/>
          <a:p>
            <a:fld id="{6B9C6E7F-58F3-4EDD-B5D4-8C09D441188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9859626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5639" y="1944578"/>
            <a:ext cx="5537918" cy="550291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299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41798" y="1944578"/>
            <a:ext cx="5537919" cy="550291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299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BD04-8ADA-4320-91EA-D70A29F27687}" type="datetime1">
              <a:rPr lang="ru-RU" smtClean="0"/>
              <a:t>16.05.2022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-16847" y="7141994"/>
            <a:ext cx="479304" cy="402567"/>
          </a:xfrm>
          <a:prstGeom prst="rect">
            <a:avLst/>
          </a:prstGeom>
        </p:spPr>
        <p:txBody>
          <a:bodyPr/>
          <a:lstStyle/>
          <a:p>
            <a:fld id="{6B9C6E7F-58F3-4EDD-B5D4-8C09D441188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7441250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1" y="302805"/>
            <a:ext cx="9624060" cy="1260211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0" y="1692535"/>
            <a:ext cx="4724775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0742" indent="0">
              <a:buNone/>
              <a:defRPr sz="2299" b="1"/>
            </a:lvl2pPr>
            <a:lvl3pPr marL="1041485" indent="0">
              <a:buNone/>
              <a:defRPr sz="2100" b="1"/>
            </a:lvl3pPr>
            <a:lvl4pPr marL="1562237" indent="0">
              <a:buNone/>
              <a:defRPr sz="1800" b="1"/>
            </a:lvl4pPr>
            <a:lvl5pPr marL="2082972" indent="0">
              <a:buNone/>
              <a:defRPr sz="1800" b="1"/>
            </a:lvl5pPr>
            <a:lvl6pPr marL="2603718" indent="0">
              <a:buNone/>
              <a:defRPr sz="1800" b="1"/>
            </a:lvl6pPr>
            <a:lvl7pPr marL="3124463" indent="0">
              <a:buNone/>
              <a:defRPr sz="1800" b="1"/>
            </a:lvl7pPr>
            <a:lvl8pPr marL="3645206" indent="0">
              <a:buNone/>
              <a:defRPr sz="1800" b="1"/>
            </a:lvl8pPr>
            <a:lvl9pPr marL="4165950" indent="0">
              <a:buNone/>
              <a:defRPr sz="18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775" cy="4356478"/>
          </a:xfrm>
        </p:spPr>
        <p:txBody>
          <a:bodyPr/>
          <a:lstStyle>
            <a:lvl1pPr>
              <a:defRPr sz="2700"/>
            </a:lvl1pPr>
            <a:lvl2pPr>
              <a:defRPr sz="2299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32100" y="1692535"/>
            <a:ext cx="4726631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0742" indent="0">
              <a:buNone/>
              <a:defRPr sz="2299" b="1"/>
            </a:lvl2pPr>
            <a:lvl3pPr marL="1041485" indent="0">
              <a:buNone/>
              <a:defRPr sz="2100" b="1"/>
            </a:lvl3pPr>
            <a:lvl4pPr marL="1562237" indent="0">
              <a:buNone/>
              <a:defRPr sz="1800" b="1"/>
            </a:lvl4pPr>
            <a:lvl5pPr marL="2082972" indent="0">
              <a:buNone/>
              <a:defRPr sz="1800" b="1"/>
            </a:lvl5pPr>
            <a:lvl6pPr marL="2603718" indent="0">
              <a:buNone/>
              <a:defRPr sz="1800" b="1"/>
            </a:lvl6pPr>
            <a:lvl7pPr marL="3124463" indent="0">
              <a:buNone/>
              <a:defRPr sz="1800" b="1"/>
            </a:lvl7pPr>
            <a:lvl8pPr marL="3645206" indent="0">
              <a:buNone/>
              <a:defRPr sz="1800" b="1"/>
            </a:lvl8pPr>
            <a:lvl9pPr marL="4165950" indent="0">
              <a:buNone/>
              <a:defRPr sz="18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432100" y="2397901"/>
            <a:ext cx="4726631" cy="4356478"/>
          </a:xfrm>
        </p:spPr>
        <p:txBody>
          <a:bodyPr/>
          <a:lstStyle>
            <a:lvl1pPr>
              <a:defRPr sz="2700"/>
            </a:lvl1pPr>
            <a:lvl2pPr>
              <a:defRPr sz="2299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04084-5F6D-42F6-B7F4-E702A3BA9E88}" type="datetime1">
              <a:rPr lang="ru-RU" smtClean="0"/>
              <a:t>16.05.2022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2" y="7131811"/>
            <a:ext cx="479304" cy="402567"/>
          </a:xfrm>
          <a:prstGeom prst="rect">
            <a:avLst/>
          </a:prstGeom>
        </p:spPr>
        <p:txBody>
          <a:bodyPr/>
          <a:lstStyle/>
          <a:p>
            <a:fld id="{6B9C6E7F-58F3-4EDD-B5D4-8C09D441188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5595179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B173F-B351-47F4-A7D6-64D5E66C120F}" type="datetime1">
              <a:rPr lang="ru-RU" smtClean="0"/>
              <a:t>16.05.2022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2" y="7131811"/>
            <a:ext cx="479304" cy="402567"/>
          </a:xfrm>
          <a:prstGeom prst="rect">
            <a:avLst/>
          </a:prstGeom>
        </p:spPr>
        <p:txBody>
          <a:bodyPr/>
          <a:lstStyle/>
          <a:p>
            <a:fld id="{6B9C6E7F-58F3-4EDD-B5D4-8C09D441188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180064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1FFF3-C846-4817-9233-700E15AD2E5F}" type="datetime1">
              <a:rPr lang="ru-RU" smtClean="0"/>
              <a:t>16.05.2022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2" y="7131811"/>
            <a:ext cx="479304" cy="402567"/>
          </a:xfrm>
          <a:prstGeom prst="rect">
            <a:avLst/>
          </a:prstGeom>
        </p:spPr>
        <p:txBody>
          <a:bodyPr/>
          <a:lstStyle/>
          <a:p>
            <a:fld id="{6B9C6E7F-58F3-4EDD-B5D4-8C09D441188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6452793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3" y="301050"/>
            <a:ext cx="3518055" cy="1281214"/>
          </a:xfrm>
        </p:spPr>
        <p:txBody>
          <a:bodyPr anchor="b"/>
          <a:lstStyle>
            <a:lvl1pPr algn="l">
              <a:defRPr sz="2299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80822" y="301051"/>
            <a:ext cx="5977908" cy="6453328"/>
          </a:xfrm>
        </p:spPr>
        <p:txBody>
          <a:bodyPr/>
          <a:lstStyle>
            <a:lvl1pPr>
              <a:defRPr sz="3699"/>
            </a:lvl1pPr>
            <a:lvl2pPr>
              <a:defRPr sz="3200"/>
            </a:lvl2pPr>
            <a:lvl3pPr>
              <a:defRPr sz="2700"/>
            </a:lvl3pPr>
            <a:lvl4pPr>
              <a:defRPr sz="2299"/>
            </a:lvl4pPr>
            <a:lvl5pPr>
              <a:defRPr sz="2299"/>
            </a:lvl5pPr>
            <a:lvl6pPr>
              <a:defRPr sz="2299"/>
            </a:lvl6pPr>
            <a:lvl7pPr>
              <a:defRPr sz="2299"/>
            </a:lvl7pPr>
            <a:lvl8pPr>
              <a:defRPr sz="2299"/>
            </a:lvl8pPr>
            <a:lvl9pPr>
              <a:defRPr sz="2299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673" y="1582265"/>
            <a:ext cx="3518055" cy="5172114"/>
          </a:xfrm>
        </p:spPr>
        <p:txBody>
          <a:bodyPr/>
          <a:lstStyle>
            <a:lvl1pPr marL="0" indent="0">
              <a:buNone/>
              <a:defRPr sz="1599"/>
            </a:lvl1pPr>
            <a:lvl2pPr marL="520742" indent="0">
              <a:buNone/>
              <a:defRPr sz="1400"/>
            </a:lvl2pPr>
            <a:lvl3pPr marL="1041485" indent="0">
              <a:buNone/>
              <a:defRPr sz="1100"/>
            </a:lvl3pPr>
            <a:lvl4pPr marL="1562237" indent="0">
              <a:buNone/>
              <a:defRPr sz="1000"/>
            </a:lvl4pPr>
            <a:lvl5pPr marL="2082972" indent="0">
              <a:buNone/>
              <a:defRPr sz="1000"/>
            </a:lvl5pPr>
            <a:lvl6pPr marL="2603718" indent="0">
              <a:buNone/>
              <a:defRPr sz="1000"/>
            </a:lvl6pPr>
            <a:lvl7pPr marL="3124463" indent="0">
              <a:buNone/>
              <a:defRPr sz="1000"/>
            </a:lvl7pPr>
            <a:lvl8pPr marL="3645206" indent="0">
              <a:buNone/>
              <a:defRPr sz="1000"/>
            </a:lvl8pPr>
            <a:lvl9pPr marL="416595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7991F-3801-4EE6-A9EE-3064A07EE5B7}" type="datetime1">
              <a:rPr lang="ru-RU" smtClean="0"/>
              <a:t>16.05.2022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2" y="7131811"/>
            <a:ext cx="479304" cy="402567"/>
          </a:xfrm>
          <a:prstGeom prst="rect">
            <a:avLst/>
          </a:prstGeom>
        </p:spPr>
        <p:txBody>
          <a:bodyPr/>
          <a:lstStyle/>
          <a:p>
            <a:fld id="{6B9C6E7F-58F3-4EDD-B5D4-8C09D441188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4801075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981" y="5292887"/>
            <a:ext cx="6416040" cy="624855"/>
          </a:xfrm>
        </p:spPr>
        <p:txBody>
          <a:bodyPr anchor="b"/>
          <a:lstStyle>
            <a:lvl1pPr algn="l">
              <a:defRPr sz="2299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/>
          <a:lstStyle>
            <a:lvl1pPr marL="0" indent="0">
              <a:buNone/>
              <a:defRPr sz="3699"/>
            </a:lvl1pPr>
            <a:lvl2pPr marL="520742" indent="0">
              <a:buNone/>
              <a:defRPr sz="3200"/>
            </a:lvl2pPr>
            <a:lvl3pPr marL="1041485" indent="0">
              <a:buNone/>
              <a:defRPr sz="2700"/>
            </a:lvl3pPr>
            <a:lvl4pPr marL="1562237" indent="0">
              <a:buNone/>
              <a:defRPr sz="2299"/>
            </a:lvl4pPr>
            <a:lvl5pPr marL="2082972" indent="0">
              <a:buNone/>
              <a:defRPr sz="2299"/>
            </a:lvl5pPr>
            <a:lvl6pPr marL="2603718" indent="0">
              <a:buNone/>
              <a:defRPr sz="2299"/>
            </a:lvl6pPr>
            <a:lvl7pPr marL="3124463" indent="0">
              <a:buNone/>
              <a:defRPr sz="2299"/>
            </a:lvl7pPr>
            <a:lvl8pPr marL="3645206" indent="0">
              <a:buNone/>
              <a:defRPr sz="2299"/>
            </a:lvl8pPr>
            <a:lvl9pPr marL="4165950" indent="0">
              <a:buNone/>
              <a:defRPr sz="2299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599"/>
            </a:lvl1pPr>
            <a:lvl2pPr marL="520742" indent="0">
              <a:buNone/>
              <a:defRPr sz="1400"/>
            </a:lvl2pPr>
            <a:lvl3pPr marL="1041485" indent="0">
              <a:buNone/>
              <a:defRPr sz="1100"/>
            </a:lvl3pPr>
            <a:lvl4pPr marL="1562237" indent="0">
              <a:buNone/>
              <a:defRPr sz="1000"/>
            </a:lvl4pPr>
            <a:lvl5pPr marL="2082972" indent="0">
              <a:buNone/>
              <a:defRPr sz="1000"/>
            </a:lvl5pPr>
            <a:lvl6pPr marL="2603718" indent="0">
              <a:buNone/>
              <a:defRPr sz="1000"/>
            </a:lvl6pPr>
            <a:lvl7pPr marL="3124463" indent="0">
              <a:buNone/>
              <a:defRPr sz="1000"/>
            </a:lvl7pPr>
            <a:lvl8pPr marL="3645206" indent="0">
              <a:buNone/>
              <a:defRPr sz="1000"/>
            </a:lvl8pPr>
            <a:lvl9pPr marL="416595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87F46-68C5-455B-B59F-8D6764EED888}" type="datetime1">
              <a:rPr lang="ru-RU" smtClean="0"/>
              <a:t>16.05.2022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2" y="7131811"/>
            <a:ext cx="479304" cy="402567"/>
          </a:xfrm>
          <a:prstGeom prst="rect">
            <a:avLst/>
          </a:prstGeom>
        </p:spPr>
        <p:txBody>
          <a:bodyPr/>
          <a:lstStyle/>
          <a:p>
            <a:fld id="{6B9C6E7F-58F3-4EDD-B5D4-8C09D441188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2239479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 userDrawn="1"/>
        </p:nvSpPr>
        <p:spPr>
          <a:xfrm>
            <a:off x="4160" y="0"/>
            <a:ext cx="10689240" cy="75514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8" tIns="45657" rIns="91308" bIns="45657" rtlCol="0" anchor="ctr"/>
          <a:lstStyle/>
          <a:p>
            <a:pPr algn="ctr"/>
            <a:endParaRPr lang="ru-RU" sz="21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1" y="302805"/>
            <a:ext cx="9624060" cy="1260211"/>
          </a:xfrm>
          <a:prstGeom prst="rect">
            <a:avLst/>
          </a:prstGeom>
        </p:spPr>
        <p:txBody>
          <a:bodyPr vert="horz" lIns="104151" tIns="52075" rIns="104151" bIns="52075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1" y="1764295"/>
            <a:ext cx="9624060" cy="4990084"/>
          </a:xfrm>
          <a:prstGeom prst="rect">
            <a:avLst/>
          </a:prstGeom>
        </p:spPr>
        <p:txBody>
          <a:bodyPr vert="horz" lIns="104151" tIns="52075" rIns="104151" bIns="52075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34687" y="7008174"/>
            <a:ext cx="2495127" cy="402567"/>
          </a:xfrm>
          <a:prstGeom prst="rect">
            <a:avLst/>
          </a:prstGeom>
        </p:spPr>
        <p:txBody>
          <a:bodyPr vert="horz" lIns="104151" tIns="52075" rIns="104151" bIns="52075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B923EA-6540-416C-B9F1-24D59DE6F3B4}" type="datetime1">
              <a:rPr lang="ru-RU" smtClean="0"/>
              <a:t>16.05.2022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53579" y="7008174"/>
            <a:ext cx="3386243" cy="402567"/>
          </a:xfrm>
          <a:prstGeom prst="rect">
            <a:avLst/>
          </a:prstGeom>
        </p:spPr>
        <p:txBody>
          <a:bodyPr vert="horz" lIns="104151" tIns="52075" rIns="104151" bIns="52075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Прямоугольник 17"/>
          <p:cNvSpPr/>
          <p:nvPr userDrawn="1"/>
        </p:nvSpPr>
        <p:spPr>
          <a:xfrm flipH="1">
            <a:off x="10207241" y="7092999"/>
            <a:ext cx="479304" cy="468263"/>
          </a:xfrm>
          <a:prstGeom prst="rect">
            <a:avLst/>
          </a:prstGeom>
          <a:solidFill>
            <a:srgbClr val="ECED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214096" y="7131811"/>
            <a:ext cx="479304" cy="402567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rgbClr val="0212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8C83784-5F4D-4D68-A130-D1BF6EFCAF0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6870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05" r:id="rId12"/>
    <p:sldLayoutId id="2147483718" r:id="rId13"/>
    <p:sldLayoutId id="2147483679" r:id="rId14"/>
  </p:sldLayoutIdLst>
  <p:transition>
    <p:fade/>
  </p:transition>
  <p:hf hdr="0" ftr="0" dt="0"/>
  <p:txStyles>
    <p:titleStyle>
      <a:lvl1pPr algn="ctr" defTabSz="1041485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0560" indent="-390560" algn="l" defTabSz="1041485" rtl="0" eaLnBrk="1" latinLnBrk="0" hangingPunct="1">
        <a:spcBef>
          <a:spcPct val="20000"/>
        </a:spcBef>
        <a:buFont typeface="Arial" panose="020B0604020202020204" pitchFamily="34" charset="0"/>
        <a:buChar char="•"/>
        <a:defRPr sz="3699" kern="1200">
          <a:solidFill>
            <a:schemeClr val="tx1"/>
          </a:solidFill>
          <a:latin typeface="+mn-lt"/>
          <a:ea typeface="+mn-ea"/>
          <a:cs typeface="+mn-cs"/>
        </a:defRPr>
      </a:lvl1pPr>
      <a:lvl2pPr marL="846210" indent="-325470" algn="l" defTabSz="1041485" rtl="0" eaLnBrk="1" latinLnBrk="0" hangingPunct="1">
        <a:spcBef>
          <a:spcPct val="20000"/>
        </a:spcBef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1862" indent="-260372" algn="l" defTabSz="104148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2603" indent="-260372" algn="l" defTabSz="1041485" rtl="0" eaLnBrk="1" latinLnBrk="0" hangingPunct="1">
        <a:spcBef>
          <a:spcPct val="20000"/>
        </a:spcBef>
        <a:buFont typeface="Arial" panose="020B0604020202020204" pitchFamily="34" charset="0"/>
        <a:buChar char="–"/>
        <a:defRPr sz="2299" kern="1200">
          <a:solidFill>
            <a:schemeClr val="tx1"/>
          </a:solidFill>
          <a:latin typeface="+mn-lt"/>
          <a:ea typeface="+mn-ea"/>
          <a:cs typeface="+mn-cs"/>
        </a:defRPr>
      </a:lvl4pPr>
      <a:lvl5pPr marL="2343345" indent="-260372" algn="l" defTabSz="1041485" rtl="0" eaLnBrk="1" latinLnBrk="0" hangingPunct="1">
        <a:spcBef>
          <a:spcPct val="20000"/>
        </a:spcBef>
        <a:buFont typeface="Arial" panose="020B0604020202020204" pitchFamily="34" charset="0"/>
        <a:buChar char="»"/>
        <a:defRPr sz="2299" kern="1200">
          <a:solidFill>
            <a:schemeClr val="tx1"/>
          </a:solidFill>
          <a:latin typeface="+mn-lt"/>
          <a:ea typeface="+mn-ea"/>
          <a:cs typeface="+mn-cs"/>
        </a:defRPr>
      </a:lvl5pPr>
      <a:lvl6pPr marL="2864088" indent="-260372" algn="l" defTabSz="1041485" rtl="0" eaLnBrk="1" latinLnBrk="0" hangingPunct="1">
        <a:spcBef>
          <a:spcPct val="20000"/>
        </a:spcBef>
        <a:buFont typeface="Arial" panose="020B0604020202020204" pitchFamily="34" charset="0"/>
        <a:buChar char="•"/>
        <a:defRPr sz="2299" kern="1200">
          <a:solidFill>
            <a:schemeClr val="tx1"/>
          </a:solidFill>
          <a:latin typeface="+mn-lt"/>
          <a:ea typeface="+mn-ea"/>
          <a:cs typeface="+mn-cs"/>
        </a:defRPr>
      </a:lvl6pPr>
      <a:lvl7pPr marL="3384835" indent="-260372" algn="l" defTabSz="1041485" rtl="0" eaLnBrk="1" latinLnBrk="0" hangingPunct="1">
        <a:spcBef>
          <a:spcPct val="20000"/>
        </a:spcBef>
        <a:buFont typeface="Arial" panose="020B0604020202020204" pitchFamily="34" charset="0"/>
        <a:buChar char="•"/>
        <a:defRPr sz="2299" kern="1200">
          <a:solidFill>
            <a:schemeClr val="tx1"/>
          </a:solidFill>
          <a:latin typeface="+mn-lt"/>
          <a:ea typeface="+mn-ea"/>
          <a:cs typeface="+mn-cs"/>
        </a:defRPr>
      </a:lvl7pPr>
      <a:lvl8pPr marL="3905577" indent="-260372" algn="l" defTabSz="1041485" rtl="0" eaLnBrk="1" latinLnBrk="0" hangingPunct="1">
        <a:spcBef>
          <a:spcPct val="20000"/>
        </a:spcBef>
        <a:buFont typeface="Arial" panose="020B0604020202020204" pitchFamily="34" charset="0"/>
        <a:buChar char="•"/>
        <a:defRPr sz="2299" kern="1200">
          <a:solidFill>
            <a:schemeClr val="tx1"/>
          </a:solidFill>
          <a:latin typeface="+mn-lt"/>
          <a:ea typeface="+mn-ea"/>
          <a:cs typeface="+mn-cs"/>
        </a:defRPr>
      </a:lvl8pPr>
      <a:lvl9pPr marL="4426322" indent="-260372" algn="l" defTabSz="1041485" rtl="0" eaLnBrk="1" latinLnBrk="0" hangingPunct="1">
        <a:spcBef>
          <a:spcPct val="20000"/>
        </a:spcBef>
        <a:buFont typeface="Arial" panose="020B0604020202020204" pitchFamily="34" charset="0"/>
        <a:buChar char="•"/>
        <a:defRPr sz="22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148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42" algn="l" defTabSz="104148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1485" algn="l" defTabSz="104148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2237" algn="l" defTabSz="104148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2972" algn="l" defTabSz="104148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3718" algn="l" defTabSz="104148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4463" algn="l" defTabSz="104148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45206" algn="l" defTabSz="104148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65950" algn="l" defTabSz="104148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3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13" Type="http://schemas.openxmlformats.org/officeDocument/2006/relationships/image" Target="../media/image33.png"/><Relationship Id="rId18" Type="http://schemas.openxmlformats.org/officeDocument/2006/relationships/image" Target="../media/image38.jpeg"/><Relationship Id="rId3" Type="http://schemas.openxmlformats.org/officeDocument/2006/relationships/image" Target="../media/image23.png"/><Relationship Id="rId21" Type="http://schemas.openxmlformats.org/officeDocument/2006/relationships/image" Target="../media/image41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17" Type="http://schemas.openxmlformats.org/officeDocument/2006/relationships/image" Target="../media/image37.png"/><Relationship Id="rId2" Type="http://schemas.openxmlformats.org/officeDocument/2006/relationships/image" Target="../media/image3.emf"/><Relationship Id="rId16" Type="http://schemas.openxmlformats.org/officeDocument/2006/relationships/image" Target="../media/image36.jpeg"/><Relationship Id="rId20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5" Type="http://schemas.openxmlformats.org/officeDocument/2006/relationships/image" Target="../media/image35.png"/><Relationship Id="rId10" Type="http://schemas.openxmlformats.org/officeDocument/2006/relationships/image" Target="../media/image30.png"/><Relationship Id="rId19" Type="http://schemas.openxmlformats.org/officeDocument/2006/relationships/image" Target="../media/image39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google.com/forms/d/e/1FAIpQLSfKi6aw4ORjYIkzcUMobB7Hhm-vhYT0bRMFgLs2gwlJl_JJgA/viewform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image" Target="../media/image4.png"/><Relationship Id="rId7" Type="http://schemas.openxmlformats.org/officeDocument/2006/relationships/image" Target="../media/image8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одним скругленным углом 3"/>
          <p:cNvSpPr/>
          <p:nvPr/>
        </p:nvSpPr>
        <p:spPr>
          <a:xfrm>
            <a:off x="0" y="6017921"/>
            <a:ext cx="10693400" cy="1543342"/>
          </a:xfrm>
          <a:prstGeom prst="round1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-98543" y="1510352"/>
            <a:ext cx="10796064" cy="605091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87808" y="3772550"/>
            <a:ext cx="857136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</a:pPr>
            <a:r>
              <a:rPr lang="ru-RU" sz="4000" b="1" dirty="0" smtClean="0">
                <a:solidFill>
                  <a:schemeClr val="bg1"/>
                </a:solidFill>
                <a:latin typeface="Arial Black" panose="020B0A040201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Реализация </a:t>
            </a:r>
            <a:r>
              <a:rPr lang="ru-RU" sz="4000" b="1" dirty="0">
                <a:solidFill>
                  <a:schemeClr val="bg1"/>
                </a:solidFill>
                <a:latin typeface="Arial Black" panose="020B0A040201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федерального проекта «Содействие занятости</a:t>
            </a:r>
            <a:r>
              <a:rPr lang="ru-RU" sz="4000" b="1" dirty="0" smtClean="0">
                <a:solidFill>
                  <a:schemeClr val="bg1"/>
                </a:solidFill>
                <a:latin typeface="Arial Black" panose="020B0A040201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» Университетом «Синергия» в 2021-2022 гг.</a:t>
            </a:r>
            <a:endParaRPr lang="ru-RU" sz="4000" b="1" dirty="0">
              <a:solidFill>
                <a:schemeClr val="bg1"/>
              </a:solidFill>
              <a:latin typeface="Arial Black" panose="020B0A04020102020204" pitchFamily="34" charset="0"/>
              <a:ea typeface="Batang" panose="02030600000101010101" pitchFamily="18" charset="-127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188" y="596252"/>
            <a:ext cx="3924436" cy="373237"/>
          </a:xfrm>
          <a:prstGeom prst="rect">
            <a:avLst/>
          </a:prstGeom>
        </p:spPr>
      </p:pic>
      <p:sp>
        <p:nvSpPr>
          <p:cNvPr id="11" name="Прямоугольник с одним скругленным углом 10"/>
          <p:cNvSpPr/>
          <p:nvPr/>
        </p:nvSpPr>
        <p:spPr>
          <a:xfrm>
            <a:off x="738189" y="3824868"/>
            <a:ext cx="108012" cy="2980746"/>
          </a:xfrm>
          <a:prstGeom prst="round1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83784-5F4D-4D68-A130-D1BF6EFCAF01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12304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1041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83784-5F4D-4D68-A130-D1BF6EFCAF0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2128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1041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02128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188" y="540271"/>
            <a:ext cx="1251720" cy="235618"/>
          </a:xfrm>
          <a:prstGeom prst="rect">
            <a:avLst/>
          </a:prstGeom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4630727"/>
              </p:ext>
            </p:extLst>
          </p:nvPr>
        </p:nvGraphicFramePr>
        <p:xfrm>
          <a:off x="650968" y="1818264"/>
          <a:ext cx="9448707" cy="4364623"/>
        </p:xfrm>
        <a:graphic>
          <a:graphicData uri="http://schemas.openxmlformats.org/drawingml/2006/table">
            <a:tbl>
              <a:tblPr/>
              <a:tblGrid>
                <a:gridCol w="882506">
                  <a:extLst>
                    <a:ext uri="{9D8B030D-6E8A-4147-A177-3AD203B41FA5}">
                      <a16:colId xmlns:a16="http://schemas.microsoft.com/office/drawing/2014/main" val="999258867"/>
                    </a:ext>
                  </a:extLst>
                </a:gridCol>
                <a:gridCol w="2659288">
                  <a:extLst>
                    <a:ext uri="{9D8B030D-6E8A-4147-A177-3AD203B41FA5}">
                      <a16:colId xmlns:a16="http://schemas.microsoft.com/office/drawing/2014/main" val="380567554"/>
                    </a:ext>
                  </a:extLst>
                </a:gridCol>
                <a:gridCol w="2494554">
                  <a:extLst>
                    <a:ext uri="{9D8B030D-6E8A-4147-A177-3AD203B41FA5}">
                      <a16:colId xmlns:a16="http://schemas.microsoft.com/office/drawing/2014/main" val="89975331"/>
                    </a:ext>
                  </a:extLst>
                </a:gridCol>
                <a:gridCol w="1906215">
                  <a:extLst>
                    <a:ext uri="{9D8B030D-6E8A-4147-A177-3AD203B41FA5}">
                      <a16:colId xmlns:a16="http://schemas.microsoft.com/office/drawing/2014/main" val="1143866415"/>
                    </a:ext>
                  </a:extLst>
                </a:gridCol>
                <a:gridCol w="1506144">
                  <a:extLst>
                    <a:ext uri="{9D8B030D-6E8A-4147-A177-3AD203B41FA5}">
                      <a16:colId xmlns:a16="http://schemas.microsoft.com/office/drawing/2014/main" val="3598662905"/>
                    </a:ext>
                  </a:extLst>
                </a:gridCol>
              </a:tblGrid>
              <a:tr h="108783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№</a:t>
                      </a:r>
                    </a:p>
                  </a:txBody>
                  <a:tcPr marL="8988" marR="8988" marT="89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Направление программы</a:t>
                      </a:r>
                    </a:p>
                  </a:txBody>
                  <a:tcPr marL="8988" marR="8988" marT="89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Наименование программы</a:t>
                      </a:r>
                    </a:p>
                  </a:txBody>
                  <a:tcPr marL="8988" marR="8988" marT="89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Профессия</a:t>
                      </a:r>
                    </a:p>
                  </a:txBody>
                  <a:tcPr marL="8988" marR="8988" marT="89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Трудоемкость программы, часов</a:t>
                      </a:r>
                    </a:p>
                  </a:txBody>
                  <a:tcPr marL="8988" marR="8988" marT="89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370094"/>
                  </a:ext>
                </a:extLst>
              </a:tr>
              <a:tr h="50412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8988" marR="8988" marT="89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Административно-управленческая и офисная деятельность</a:t>
                      </a:r>
                    </a:p>
                  </a:txBody>
                  <a:tcPr marL="8988" marR="8988" marT="89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Секретарь-администратор</a:t>
                      </a:r>
                    </a:p>
                  </a:txBody>
                  <a:tcPr marL="8988" marR="8988" marT="89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Секретарь-администратор</a:t>
                      </a:r>
                    </a:p>
                  </a:txBody>
                  <a:tcPr marL="8988" marR="8988" marT="89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144</a:t>
                      </a:r>
                    </a:p>
                  </a:txBody>
                  <a:tcPr marL="8988" marR="8988" marT="89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4152612"/>
                  </a:ext>
                </a:extLst>
              </a:tr>
              <a:tr h="75618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8988" marR="8988" marT="89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Информационные и коммуникационные технологии</a:t>
                      </a:r>
                    </a:p>
                  </a:txBody>
                  <a:tcPr marL="8988" marR="8988" marT="89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Оператор электронно-вычислительных и вычислительных машин</a:t>
                      </a:r>
                    </a:p>
                  </a:txBody>
                  <a:tcPr marL="8988" marR="8988" marT="89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Оператор ЭВМ</a:t>
                      </a:r>
                    </a:p>
                  </a:txBody>
                  <a:tcPr marL="8988" marR="8988" marT="89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144</a:t>
                      </a:r>
                    </a:p>
                  </a:txBody>
                  <a:tcPr marL="8988" marR="8988" marT="89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7480537"/>
                  </a:ext>
                </a:extLst>
              </a:tr>
              <a:tr h="75618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8988" marR="8988" marT="89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Информационные и коммуникационные технологии</a:t>
                      </a:r>
                    </a:p>
                  </a:txBody>
                  <a:tcPr marL="8988" marR="8988" marT="89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Оператор электронно-вычислительных и вычислительных машин со знанием программы 1С </a:t>
                      </a:r>
                    </a:p>
                  </a:txBody>
                  <a:tcPr marL="8988" marR="8988" marT="89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Оператор ЭВМ</a:t>
                      </a:r>
                    </a:p>
                  </a:txBody>
                  <a:tcPr marL="8988" marR="8988" marT="89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144</a:t>
                      </a:r>
                    </a:p>
                  </a:txBody>
                  <a:tcPr marL="8988" marR="8988" marT="89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1528989"/>
                  </a:ext>
                </a:extLst>
              </a:tr>
              <a:tr h="126030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8988" marR="8988" marT="89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Сервис, оказание услуг населению (торговля, техническое обслуживание, ремонт, предоставление персональных услуг, услуги гостеприимства, общественное питание и пр.)</a:t>
                      </a:r>
                    </a:p>
                  </a:txBody>
                  <a:tcPr marL="8988" marR="8988" marT="89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Продавец непродовольственных товаров</a:t>
                      </a:r>
                    </a:p>
                  </a:txBody>
                  <a:tcPr marL="8988" marR="8988" marT="89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Продавец</a:t>
                      </a:r>
                    </a:p>
                  </a:txBody>
                  <a:tcPr marL="8988" marR="8988" marT="89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144</a:t>
                      </a:r>
                    </a:p>
                  </a:txBody>
                  <a:tcPr marL="8988" marR="8988" marT="89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248643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38540" y="900311"/>
            <a:ext cx="10245968" cy="1188763"/>
          </a:xfrm>
          <a:prstGeom prst="rect">
            <a:avLst/>
          </a:prstGeom>
          <a:noFill/>
        </p:spPr>
        <p:txBody>
          <a:bodyPr wrap="square" lIns="86080" tIns="43041" rIns="86080" bIns="43041" rtlCol="0">
            <a:spAutoFit/>
          </a:bodyPr>
          <a:lstStyle/>
          <a:p>
            <a:pPr>
              <a:lnSpc>
                <a:spcPct val="85000"/>
              </a:lnSpc>
              <a:defRPr/>
            </a:pPr>
            <a:r>
              <a:rPr kumimoji="0" lang="ru-RU" sz="2800" b="0" i="0" u="none" strike="noStrike" kern="1200" cap="none" spc="-150" normalizeH="0" baseline="0" noProof="0" dirty="0" smtClean="0">
                <a:ln>
                  <a:noFill/>
                </a:ln>
                <a:solidFill>
                  <a:srgbClr val="021288"/>
                </a:solidFill>
                <a:effectLst/>
                <a:uLnTx/>
                <a:uFillTx/>
                <a:latin typeface="Arial Black" panose="020B0A04020102020204" pitchFamily="34" charset="0"/>
              </a:rPr>
              <a:t>Программы </a:t>
            </a:r>
            <a:r>
              <a:rPr lang="ru-RU" sz="2800" spc="-150" dirty="0" smtClean="0">
                <a:solidFill>
                  <a:srgbClr val="021288"/>
                </a:solidFill>
                <a:latin typeface="Arial Black" panose="020B0A04020102020204" pitchFamily="34" charset="0"/>
              </a:rPr>
              <a:t>профессионального обучения, </a:t>
            </a:r>
            <a:r>
              <a:rPr lang="ru-RU" sz="2800" spc="-150" dirty="0">
                <a:solidFill>
                  <a:srgbClr val="021288"/>
                </a:solidFill>
                <a:latin typeface="Arial Black" panose="020B0A04020102020204" pitchFamily="34" charset="0"/>
              </a:rPr>
              <a:t>аккредитованные для реализации в 2022 году </a:t>
            </a:r>
          </a:p>
          <a:p>
            <a:pPr marL="0" marR="0" lvl="0" indent="0" algn="l" defTabSz="1041554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-150" normalizeH="0" baseline="0" noProof="0" dirty="0">
              <a:ln>
                <a:noFill/>
              </a:ln>
              <a:solidFill>
                <a:srgbClr val="021288"/>
              </a:solidFill>
              <a:effectLst/>
              <a:uLnTx/>
              <a:uFillTx/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65750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Box 50"/>
          <p:cNvSpPr txBox="1"/>
          <p:nvPr/>
        </p:nvSpPr>
        <p:spPr>
          <a:xfrm>
            <a:off x="645347" y="1268452"/>
            <a:ext cx="9568747" cy="508961"/>
          </a:xfrm>
          <a:prstGeom prst="rect">
            <a:avLst/>
          </a:prstGeom>
          <a:noFill/>
        </p:spPr>
        <p:txBody>
          <a:bodyPr wrap="square" lIns="86080" tIns="43041" rIns="86080" bIns="43041" rtlCol="0">
            <a:spAutoFit/>
          </a:bodyPr>
          <a:lstStyle/>
          <a:p>
            <a:pPr marL="0" marR="0" lvl="0" indent="0" algn="l" defTabSz="1041554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-150" normalizeH="0" baseline="0" noProof="0" dirty="0" smtClean="0">
                <a:ln>
                  <a:noFill/>
                </a:ln>
                <a:solidFill>
                  <a:srgbClr val="021288"/>
                </a:solidFill>
                <a:effectLst/>
                <a:uLnTx/>
                <a:uFillTx/>
                <a:latin typeface="Arial Black" panose="020B0A04020102020204" pitchFamily="34" charset="0"/>
              </a:rPr>
              <a:t>Аккредитованные компетенции </a:t>
            </a:r>
            <a:r>
              <a:rPr kumimoji="0" lang="en-US" sz="3200" b="0" i="0" u="none" strike="noStrike" kern="1200" cap="none" spc="-150" normalizeH="0" baseline="0" noProof="0" dirty="0" err="1" smtClean="0">
                <a:ln>
                  <a:noFill/>
                </a:ln>
                <a:solidFill>
                  <a:srgbClr val="021288"/>
                </a:solidFill>
                <a:effectLst/>
                <a:uLnTx/>
                <a:uFillTx/>
                <a:latin typeface="Arial Black" panose="020B0A04020102020204" pitchFamily="34" charset="0"/>
              </a:rPr>
              <a:t>WorldSkills</a:t>
            </a:r>
            <a:endParaRPr lang="ru-RU" sz="3200" spc="-150" dirty="0" smtClean="0">
              <a:solidFill>
                <a:srgbClr val="021288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1041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83784-5F4D-4D68-A130-D1BF6EFCAF0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2128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1041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02128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188" y="540271"/>
            <a:ext cx="1251720" cy="23561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645348" y="1683360"/>
            <a:ext cx="9705908" cy="348533"/>
          </a:xfrm>
          <a:prstGeom prst="rect">
            <a:avLst/>
          </a:prstGeom>
          <a:noFill/>
        </p:spPr>
        <p:txBody>
          <a:bodyPr wrap="square" lIns="86080" tIns="43041" rIns="86080" bIns="43041" rtlCol="0">
            <a:spAutoFit/>
          </a:bodyPr>
          <a:lstStyle/>
          <a:p>
            <a:pPr lvl="0">
              <a:lnSpc>
                <a:spcPct val="85000"/>
              </a:lnSpc>
              <a:defRPr/>
            </a:pPr>
            <a:r>
              <a:rPr lang="ru-RU" sz="2000" dirty="0">
                <a:solidFill>
                  <a:srgbClr val="FF0044"/>
                </a:solidFill>
                <a:latin typeface="Arial Black" panose="020B0A04020102020204" pitchFamily="34" charset="0"/>
              </a:rPr>
              <a:t>			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/>
          </p:nvPr>
        </p:nvGraphicFramePr>
        <p:xfrm>
          <a:off x="645346" y="2031894"/>
          <a:ext cx="9568748" cy="5190732"/>
        </p:xfrm>
        <a:graphic>
          <a:graphicData uri="http://schemas.openxmlformats.org/drawingml/2006/table">
            <a:tbl>
              <a:tblPr/>
              <a:tblGrid>
                <a:gridCol w="223001">
                  <a:extLst>
                    <a:ext uri="{9D8B030D-6E8A-4147-A177-3AD203B41FA5}">
                      <a16:colId xmlns:a16="http://schemas.microsoft.com/office/drawing/2014/main" val="4067095830"/>
                    </a:ext>
                  </a:extLst>
                </a:gridCol>
                <a:gridCol w="3363791">
                  <a:extLst>
                    <a:ext uri="{9D8B030D-6E8A-4147-A177-3AD203B41FA5}">
                      <a16:colId xmlns:a16="http://schemas.microsoft.com/office/drawing/2014/main" val="99979540"/>
                    </a:ext>
                  </a:extLst>
                </a:gridCol>
                <a:gridCol w="2526245">
                  <a:extLst>
                    <a:ext uri="{9D8B030D-6E8A-4147-A177-3AD203B41FA5}">
                      <a16:colId xmlns:a16="http://schemas.microsoft.com/office/drawing/2014/main" val="2248463977"/>
                    </a:ext>
                  </a:extLst>
                </a:gridCol>
                <a:gridCol w="1930431">
                  <a:extLst>
                    <a:ext uri="{9D8B030D-6E8A-4147-A177-3AD203B41FA5}">
                      <a16:colId xmlns:a16="http://schemas.microsoft.com/office/drawing/2014/main" val="2307698449"/>
                    </a:ext>
                  </a:extLst>
                </a:gridCol>
                <a:gridCol w="1525280">
                  <a:extLst>
                    <a:ext uri="{9D8B030D-6E8A-4147-A177-3AD203B41FA5}">
                      <a16:colId xmlns:a16="http://schemas.microsoft.com/office/drawing/2014/main" val="2565288388"/>
                    </a:ext>
                  </a:extLst>
                </a:gridCol>
              </a:tblGrid>
              <a:tr h="35978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№</a:t>
                      </a:r>
                    </a:p>
                  </a:txBody>
                  <a:tcPr marL="7988" marR="7988" marT="79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Направление программы</a:t>
                      </a:r>
                    </a:p>
                  </a:txBody>
                  <a:tcPr marL="7988" marR="7988" marT="79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Наименование программы</a:t>
                      </a:r>
                    </a:p>
                  </a:txBody>
                  <a:tcPr marL="7988" marR="7988" marT="79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Профессия</a:t>
                      </a:r>
                    </a:p>
                  </a:txBody>
                  <a:tcPr marL="7988" marR="7988" marT="79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Трудоемкость программы, часов</a:t>
                      </a:r>
                    </a:p>
                  </a:txBody>
                  <a:tcPr marL="7988" marR="7988" marT="79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0938636"/>
                  </a:ext>
                </a:extLst>
              </a:tr>
              <a:tr h="47242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988" marR="7988" marT="79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Графический дизайн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Основы графического дизайна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Графический дизайнер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72/144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3477479"/>
                  </a:ext>
                </a:extLst>
              </a:tr>
              <a:tr h="70155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988" marR="7988" marT="79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Веб-дизайн и разработка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Технологии управления контентом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Web-</a:t>
                      </a:r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дизайнер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72/144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5339271"/>
                  </a:ext>
                </a:extLst>
              </a:tr>
              <a:tr h="47242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988" marR="7988" marT="79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ИТ-решения для бизнеса на платформе «1С:Предприятие 8»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Разработка решений на платформе «1С:Предприятие 8»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Оператор ЭВМ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72/144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7787430"/>
                  </a:ext>
                </a:extLst>
              </a:tr>
              <a:tr h="47846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988" marR="7988" marT="79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Сетевое и системное администрирование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Управление технологиями администрирования вычислительных сетей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Сетевой администратор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72/144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8523922"/>
                  </a:ext>
                </a:extLst>
              </a:tr>
              <a:tr h="47846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7988" marR="7988" marT="79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Документационное обеспечение управления и архивоведение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Общее и кадровое делопроизводство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Специалист отдела кадрового делопроизводства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72/144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3558746"/>
                  </a:ext>
                </a:extLst>
              </a:tr>
              <a:tr h="47846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7988" marR="7988" marT="79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Интернет-маркетинг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Современные маркетинговые технологии и основы интернет-маркетинга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Интернет-маркетолог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72/144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6138136"/>
                  </a:ext>
                </a:extLst>
              </a:tr>
              <a:tr h="32194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7988" marR="7988" marT="79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Предпринимательство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Технологии бизнес-проектирования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Предприниматель (открытие своего дела)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72/144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6649267"/>
                  </a:ext>
                </a:extLst>
              </a:tr>
              <a:tr h="31741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7988" marR="7988" marT="79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Реклама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Рекламная кампания и коммуникации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Web-</a:t>
                      </a:r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дизайнер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72/144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6610318"/>
                  </a:ext>
                </a:extLst>
              </a:tr>
              <a:tr h="31741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7988" marR="7988" marT="79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Рекрутинг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Технология рекрутинга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Рекрутер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72/144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0508"/>
                  </a:ext>
                </a:extLst>
              </a:tr>
              <a:tr h="70155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7988" marR="7988" marT="79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Социальная работа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Социальная работа в организациях социального обслуживания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Социальный работник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72/144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53702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8874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www.thebalancecareers.com/thmb/LLwodVkrn1FyOAUDthsWN_Pvzkc=/3864x2576/filters:fill(auto,1)/business-people-having-a-meeting-in-office-with-laptop-1023150078-5c09727146e0fb0001a9121d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81" r="10187"/>
          <a:stretch/>
        </p:blipFill>
        <p:spPr bwMode="auto">
          <a:xfrm>
            <a:off x="6858867" y="1189042"/>
            <a:ext cx="3240807" cy="2699601"/>
          </a:xfrm>
          <a:prstGeom prst="rect">
            <a:avLst/>
          </a:prstGeom>
          <a:noFill/>
          <a:effectLst>
            <a:outerShdw blurRad="241300" sx="102000" sy="102000" algn="ctr" rotWithShape="0">
              <a:srgbClr val="021288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052" y="4158012"/>
            <a:ext cx="653216" cy="641822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4695" y="4137560"/>
            <a:ext cx="645784" cy="641822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81729" y="4158012"/>
            <a:ext cx="637836" cy="64182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0343" y="5805992"/>
            <a:ext cx="603390" cy="641822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78258" y="5805992"/>
            <a:ext cx="622720" cy="641822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39467" y="5809897"/>
            <a:ext cx="649650" cy="64182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8188" y="540271"/>
            <a:ext cx="1251720" cy="23561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45348" y="1044327"/>
            <a:ext cx="8913819" cy="557821"/>
          </a:xfrm>
          <a:prstGeom prst="rect">
            <a:avLst/>
          </a:prstGeom>
          <a:noFill/>
        </p:spPr>
        <p:txBody>
          <a:bodyPr wrap="square" lIns="86080" tIns="43041" rIns="86080" bIns="43041" rtlCol="0">
            <a:spAutoFit/>
          </a:bodyPr>
          <a:lstStyle/>
          <a:p>
            <a:pPr lvl="0">
              <a:lnSpc>
                <a:spcPct val="85000"/>
              </a:lnSpc>
              <a:defRPr/>
            </a:pPr>
            <a:r>
              <a:rPr lang="ru-RU" sz="3500" spc="-150" dirty="0" smtClean="0">
                <a:solidFill>
                  <a:srgbClr val="021288"/>
                </a:solidFill>
                <a:latin typeface="Arial Black" panose="020B0A04020102020204" pitchFamily="34" charset="0"/>
              </a:rPr>
              <a:t>Центр трудоустройства</a:t>
            </a:r>
            <a:endParaRPr lang="ru-RU" sz="3500" spc="-150" dirty="0">
              <a:solidFill>
                <a:srgbClr val="021288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5348" y="1644157"/>
            <a:ext cx="5764969" cy="2539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2021 году с целью эффективного сопровождения в трудоустройстве и организации своей занятости по программе «Содействие занятости» в Университете «Синергия» создан Центр трудоустройства.</a:t>
            </a:r>
          </a:p>
          <a:p>
            <a:pPr>
              <a:spcBef>
                <a:spcPts val="600"/>
              </a:spcBef>
            </a:pPr>
            <a:r>
              <a:rPr lang="ru-RU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 Трудоустройства располагает обширной инфраструктурой и уникальной компетенцией в области трудоустройства социально незащищенных категорий граждан. Штат Центра – это профессиональные карьерные и бизнес-консультанты.</a:t>
            </a:r>
          </a:p>
          <a:p>
            <a:pPr>
              <a:spcBef>
                <a:spcPts val="600"/>
              </a:spcBef>
            </a:pPr>
            <a:r>
              <a:rPr lang="ru-RU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Дополнительно к основным дисциплинам, для слушателей программ профессионального обучения специалисты Центра проводят вебинары на актуальные темы по вопросам трудоустройства и открытия своего бизнеса, мотивирующие встречи с приглашенными спикерами</a:t>
            </a:r>
            <a:r>
              <a:rPr lang="ru-RU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spcBef>
                <a:spcPts val="600"/>
              </a:spcBef>
            </a:pPr>
            <a:endParaRPr lang="ru-RU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62531" y="4642022"/>
            <a:ext cx="24879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Собственная база </a:t>
            </a:r>
            <a:r>
              <a:rPr lang="ru-RU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вакансий</a:t>
            </a:r>
          </a:p>
          <a:p>
            <a:r>
              <a:rPr lang="ru-RU" sz="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Целевой набор совместно с работодателями-партнерами – это более 300 организаций и 10 000 вакансий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668865" y="4633667"/>
            <a:ext cx="3340676" cy="1031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Помогаем подобрать 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подходящую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вакансию</a:t>
            </a:r>
          </a:p>
          <a:p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Совместные мероприятия с работодателями-партнерами, стимулирующее к трудоустройству нашу целевую аудиторию</a:t>
            </a:r>
            <a:endParaRPr lang="ru-RU" sz="1100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182904" y="4642022"/>
            <a:ext cx="30963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Сопровождаем на этапе оформления</a:t>
            </a:r>
          </a:p>
          <a:p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Мы контролируем весь процесс трудоустройства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 при необходимости всегда готовы прийти на помощь в решении сложных вопросов</a:t>
            </a:r>
            <a:endParaRPr lang="ru-RU" sz="1100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63834" y="6385984"/>
            <a:ext cx="27422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Готовим к собеседованию</a:t>
            </a:r>
          </a:p>
          <a:p>
            <a:r>
              <a:rPr lang="ru-RU" sz="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Помогаем подготовить резюме, «упаковать» свои знания и навыки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668865" y="6385984"/>
            <a:ext cx="3297239" cy="81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Помогаем строить карьеру</a:t>
            </a:r>
          </a:p>
          <a:p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Групповое и индивидуальное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консультирование. Закрепленный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наставник за каждым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слушателем.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182904" y="6385984"/>
            <a:ext cx="2859233" cy="1031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Оцениваем и развиваем компетенции</a:t>
            </a:r>
          </a:p>
          <a:p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Проводим оценку навыков по ведущим методикам и повышаем требуемые работодателем компетенции</a:t>
            </a:r>
            <a:endParaRPr lang="ru-RU" sz="1100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6863456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5670468" y="2016435"/>
            <a:ext cx="4752528" cy="2088232"/>
          </a:xfrm>
          <a:prstGeom prst="rect">
            <a:avLst/>
          </a:prstGeom>
          <a:solidFill>
            <a:schemeClr val="bg1"/>
          </a:solidFill>
          <a:ln w="9525">
            <a:solidFill>
              <a:srgbClr val="9D9FEE"/>
            </a:solidFill>
          </a:ln>
          <a:effectLst>
            <a:outerShdw blurRad="165100" sx="98000" sy="98000" algn="ctr" rotWithShape="0">
              <a:srgbClr val="021288">
                <a:alpha val="3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sp>
        <p:nvSpPr>
          <p:cNvPr id="9" name="Прямоугольник 8"/>
          <p:cNvSpPr/>
          <p:nvPr/>
        </p:nvSpPr>
        <p:spPr>
          <a:xfrm>
            <a:off x="630176" y="2016435"/>
            <a:ext cx="4752528" cy="2088232"/>
          </a:xfrm>
          <a:prstGeom prst="rect">
            <a:avLst/>
          </a:prstGeom>
          <a:solidFill>
            <a:schemeClr val="bg1"/>
          </a:solidFill>
          <a:ln w="9525">
            <a:solidFill>
              <a:srgbClr val="9D9FEE"/>
            </a:solidFill>
          </a:ln>
          <a:effectLst>
            <a:outerShdw blurRad="165100" sx="98000" sy="98000" algn="ctr" rotWithShape="0">
              <a:srgbClr val="021288">
                <a:alpha val="3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188" y="540271"/>
            <a:ext cx="1251720" cy="23561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30176" y="936315"/>
            <a:ext cx="9541060" cy="1002558"/>
          </a:xfrm>
          <a:prstGeom prst="rect">
            <a:avLst/>
          </a:prstGeom>
          <a:noFill/>
        </p:spPr>
        <p:txBody>
          <a:bodyPr wrap="square" lIns="86080" tIns="43041" rIns="86080" bIns="43041" rtlCol="0">
            <a:spAutoFit/>
          </a:bodyPr>
          <a:lstStyle/>
          <a:p>
            <a:pPr lvl="0">
              <a:lnSpc>
                <a:spcPct val="85000"/>
              </a:lnSpc>
              <a:defRPr/>
            </a:pPr>
            <a:r>
              <a:rPr lang="ru-RU" sz="3500" spc="-150" dirty="0" smtClean="0">
                <a:solidFill>
                  <a:srgbClr val="021288"/>
                </a:solidFill>
                <a:latin typeface="Arial Black" panose="020B0A04020102020204" pitchFamily="34" charset="0"/>
              </a:rPr>
              <a:t>Концепция сопровождения студентов в 2022 году</a:t>
            </a:r>
            <a:endParaRPr lang="ru-RU" sz="3500" spc="-150" dirty="0">
              <a:solidFill>
                <a:srgbClr val="021288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38188" y="2221423"/>
            <a:ext cx="464451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Сопровождение в трудоустройстве</a:t>
            </a:r>
            <a:endParaRPr lang="ru-RU" sz="16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ru-RU" sz="14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Профориентационное</a:t>
            </a:r>
            <a:r>
              <a:rPr lang="ru-RU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консультирование</a:t>
            </a:r>
          </a:p>
          <a:p>
            <a:pPr marL="285750" indent="-285750">
              <a:buFontTx/>
              <a:buChar char="-"/>
            </a:pPr>
            <a:r>
              <a:rPr lang="ru-RU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Составление индивидуального карьерного плана</a:t>
            </a:r>
          </a:p>
          <a:p>
            <a:pPr marL="285750" indent="-285750">
              <a:buFontTx/>
              <a:buChar char="-"/>
            </a:pPr>
            <a:r>
              <a:rPr lang="ru-RU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Очные и дистанционные стажировки</a:t>
            </a:r>
          </a:p>
          <a:p>
            <a:pPr marL="285750" indent="-285750">
              <a:buFontTx/>
              <a:buChar char="-"/>
            </a:pPr>
            <a:r>
              <a:rPr lang="ru-RU" sz="14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Геймификация</a:t>
            </a:r>
            <a:r>
              <a:rPr lang="ru-RU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процесса трудоустройства</a:t>
            </a:r>
          </a:p>
          <a:p>
            <a:pPr marL="285750" indent="-285750">
              <a:buFontTx/>
              <a:buChar char="-"/>
            </a:pPr>
            <a:r>
              <a:rPr lang="ru-RU" sz="14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Демо</a:t>
            </a:r>
            <a:r>
              <a:rPr lang="ru-RU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-собеседования</a:t>
            </a:r>
          </a:p>
          <a:p>
            <a:pPr marL="285750" indent="-285750">
              <a:buFontTx/>
              <a:buChar char="-"/>
            </a:pPr>
            <a:r>
              <a:rPr lang="ru-RU" sz="14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Видеоуроки</a:t>
            </a:r>
            <a:r>
              <a:rPr lang="ru-RU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для закрепления навыков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670736" y="2193954"/>
            <a:ext cx="464451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Сопровождение в открытии своего дела</a:t>
            </a:r>
            <a:endParaRPr lang="ru-RU" sz="16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Пошаговый план запуска бизнес-проекта</a:t>
            </a:r>
          </a:p>
          <a:p>
            <a:pPr marL="285750" indent="-285750">
              <a:buFontTx/>
              <a:buChar char="-"/>
            </a:pP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Профильные консультации по налогам, ведению бухгалтерии, сертификации и т.д.</a:t>
            </a:r>
          </a:p>
          <a:p>
            <a:pPr marL="285750" indent="-285750">
              <a:buFontTx/>
              <a:buChar char="-"/>
            </a:pP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Тестовые проекты для интернет-профессий</a:t>
            </a:r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Конкурс грантов для повышения процента открытия своего дела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30176" y="4753370"/>
            <a:ext cx="4752528" cy="24776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1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Карьерные марафоны </a:t>
            </a:r>
            <a:r>
              <a:rPr lang="ru-RU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студентов и выпускников, с ведущими </a:t>
            </a:r>
            <a:r>
              <a:rPr lang="en-US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HR- </a:t>
            </a:r>
            <a:r>
              <a:rPr lang="ru-RU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экспертами и   </a:t>
            </a:r>
            <a:r>
              <a:rPr lang="ru-RU" sz="16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коучами</a:t>
            </a:r>
            <a:r>
              <a:rPr lang="ru-RU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- </a:t>
            </a:r>
            <a:r>
              <a:rPr lang="ru-RU" sz="1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Онлайн </a:t>
            </a:r>
            <a:r>
              <a:rPr lang="en-US" sz="1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 talk </a:t>
            </a:r>
            <a:r>
              <a:rPr lang="ru-RU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борьбы со стереотипами в трудоустройстве и </a:t>
            </a:r>
            <a:r>
              <a:rPr lang="ru-RU" sz="16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рекрутинге</a:t>
            </a:r>
            <a:r>
              <a:rPr lang="ru-RU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- </a:t>
            </a:r>
            <a:r>
              <a:rPr lang="ru-RU" sz="1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Профильные </a:t>
            </a:r>
            <a:r>
              <a:rPr lang="ru-RU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онлайн-конференции </a:t>
            </a: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ru-RU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развития партнёрских отношений </a:t>
            </a: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работодателями</a:t>
            </a:r>
            <a:endParaRPr lang="ru-RU" sz="1600" dirty="0" smtClean="0">
              <a:solidFill>
                <a:srgbClr val="021288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endParaRPr lang="ru-RU" sz="2200" dirty="0">
              <a:solidFill>
                <a:srgbClr val="021288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610396" y="4282186"/>
            <a:ext cx="64087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400" b="1" dirty="0">
                <a:solidFill>
                  <a:srgbClr val="021288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Поддерживающее </a:t>
            </a:r>
            <a:r>
              <a:rPr lang="ru-RU" sz="2400" b="1" dirty="0" smtClean="0">
                <a:solidFill>
                  <a:srgbClr val="021288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сообщество</a:t>
            </a:r>
            <a:endParaRPr lang="ru-RU" sz="2400" b="1" dirty="0">
              <a:solidFill>
                <a:srgbClr val="021288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 rot="10800000" flipV="1">
            <a:off x="5452712" y="4753370"/>
            <a:ext cx="49322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Вебинары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и мастер-классы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 действующими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предпринимателями                                                -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Онлайн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public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talk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для обсуждения стереотипов в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предпринимательстве                                           -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Конкурсы и марафоны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для совместного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продвижения в социальных сетях</a:t>
            </a:r>
          </a:p>
        </p:txBody>
      </p:sp>
    </p:spTree>
    <p:extLst>
      <p:ext uri="{BB962C8B-B14F-4D97-AF65-F5344CB8AC3E}">
        <p14:creationId xmlns:p14="http://schemas.microsoft.com/office/powerpoint/2010/main" val="3718945587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0218889" y="7141668"/>
            <a:ext cx="479304" cy="402567"/>
          </a:xfrm>
        </p:spPr>
        <p:txBody>
          <a:bodyPr/>
          <a:lstStyle/>
          <a:p>
            <a:fld id="{6B9C6E7F-58F3-4EDD-B5D4-8C09D4411887}" type="slidenum">
              <a:rPr lang="ru-RU" smtClean="0"/>
              <a:t>14</a:t>
            </a:fld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188" y="540271"/>
            <a:ext cx="1251720" cy="23561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45348" y="1044327"/>
            <a:ext cx="8913819" cy="557821"/>
          </a:xfrm>
          <a:prstGeom prst="rect">
            <a:avLst/>
          </a:prstGeom>
          <a:noFill/>
        </p:spPr>
        <p:txBody>
          <a:bodyPr wrap="square" lIns="86080" tIns="43041" rIns="86080" bIns="43041" rtlCol="0">
            <a:spAutoFit/>
          </a:bodyPr>
          <a:lstStyle/>
          <a:p>
            <a:pPr lvl="0">
              <a:lnSpc>
                <a:spcPct val="85000"/>
              </a:lnSpc>
              <a:defRPr/>
            </a:pPr>
            <a:r>
              <a:rPr lang="ru-RU" sz="3600" spc="-150" dirty="0" smtClean="0">
                <a:solidFill>
                  <a:srgbClr val="021288"/>
                </a:solidFill>
                <a:latin typeface="Arial Black" panose="020B0A04020102020204" pitchFamily="34" charset="0"/>
              </a:rPr>
              <a:t>Партнеры и работодатели</a:t>
            </a:r>
            <a:endParaRPr lang="ru-RU" sz="3600" spc="-150" dirty="0">
              <a:solidFill>
                <a:srgbClr val="021288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924" y="6148303"/>
            <a:ext cx="2520280" cy="95863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321" y="5779065"/>
            <a:ext cx="1525734" cy="95420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434" y="5666115"/>
            <a:ext cx="1327110" cy="132711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1381" y="5894324"/>
            <a:ext cx="2059090" cy="164991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984" y="4466238"/>
            <a:ext cx="2097286" cy="98109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5368" y="4081809"/>
            <a:ext cx="2268742" cy="119108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1984" y="3051087"/>
            <a:ext cx="865588" cy="84755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6098" y="1965472"/>
            <a:ext cx="2288928" cy="78276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52"/>
          <a:stretch/>
        </p:blipFill>
        <p:spPr>
          <a:xfrm>
            <a:off x="3166628" y="1934387"/>
            <a:ext cx="2200008" cy="769745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005" y="1692399"/>
            <a:ext cx="2767622" cy="1236042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8893" y="2015185"/>
            <a:ext cx="1499645" cy="733047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8146" y="4207198"/>
            <a:ext cx="2706525" cy="1571867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1885" y="4171012"/>
            <a:ext cx="2775055" cy="480462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955" b="29077"/>
          <a:stretch/>
        </p:blipFill>
        <p:spPr>
          <a:xfrm>
            <a:off x="5822600" y="3154938"/>
            <a:ext cx="2466018" cy="67352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385" y="3012007"/>
            <a:ext cx="1481083" cy="892121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51" b="14298"/>
          <a:stretch/>
        </p:blipFill>
        <p:spPr>
          <a:xfrm>
            <a:off x="3580679" y="2958492"/>
            <a:ext cx="1874033" cy="95199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4691" y="3312578"/>
            <a:ext cx="1600704" cy="574003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743" y="4994028"/>
            <a:ext cx="1740268" cy="844302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0947" y="5206136"/>
            <a:ext cx="1995145" cy="1122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12489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C6E7F-58F3-4EDD-B5D4-8C09D4411887}" type="slidenum">
              <a:rPr lang="ru-RU" smtClean="0"/>
              <a:t>15</a:t>
            </a:fld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494272" y="2304467"/>
            <a:ext cx="8964996" cy="4108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Ведущий менеджер: Мурзаева Екатерина Николаевна</a:t>
            </a:r>
          </a:p>
          <a:p>
            <a:r>
              <a:rPr lang="ru-RU" dirty="0" smtClean="0"/>
              <a:t>Тел.: </a:t>
            </a:r>
            <a:r>
              <a:rPr lang="ru-RU" sz="2400" b="1" dirty="0" smtClean="0"/>
              <a:t>89090430149</a:t>
            </a:r>
          </a:p>
          <a:p>
            <a:r>
              <a:rPr lang="ru-RU" sz="2400" b="1" dirty="0"/>
              <a:t>г</a:t>
            </a:r>
            <a:r>
              <a:rPr lang="ru-RU" sz="2400" b="1" dirty="0" smtClean="0"/>
              <a:t>. Сургут</a:t>
            </a:r>
          </a:p>
          <a:p>
            <a:endParaRPr lang="ru-RU" sz="2400" b="1" dirty="0" smtClean="0"/>
          </a:p>
          <a:p>
            <a:r>
              <a:rPr lang="ru-RU" dirty="0" smtClean="0"/>
              <a:t>Ссылка на участие в проекте: </a:t>
            </a: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docs.google.com/forms/d/e/1FAIpQLSfKi6aw4ORjYIkzcUMobB7Hhm-vhYT0bRMFgLs2gwlJl_JJgA/viewform</a:t>
            </a:r>
            <a:endParaRPr lang="ru-RU" dirty="0" smtClean="0"/>
          </a:p>
          <a:p>
            <a:endParaRPr lang="en-US" dirty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486806" y="1080331"/>
            <a:ext cx="76674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Arial Black" panose="020B0A04020102020204" pitchFamily="34" charset="0"/>
              </a:rPr>
              <a:t>Контакты для участия в проекте</a:t>
            </a:r>
          </a:p>
        </p:txBody>
      </p:sp>
    </p:spTree>
    <p:extLst>
      <p:ext uri="{BB962C8B-B14F-4D97-AF65-F5344CB8AC3E}">
        <p14:creationId xmlns:p14="http://schemas.microsoft.com/office/powerpoint/2010/main" val="3944498270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Box 50"/>
          <p:cNvSpPr txBox="1"/>
          <p:nvPr/>
        </p:nvSpPr>
        <p:spPr>
          <a:xfrm>
            <a:off x="645349" y="1044327"/>
            <a:ext cx="7913282" cy="561733"/>
          </a:xfrm>
          <a:prstGeom prst="rect">
            <a:avLst/>
          </a:prstGeom>
          <a:noFill/>
        </p:spPr>
        <p:txBody>
          <a:bodyPr wrap="square" lIns="86080" tIns="43041" rIns="86080" bIns="43041" rtlCol="0">
            <a:spAutoFit/>
          </a:bodyPr>
          <a:lstStyle/>
          <a:p>
            <a:pPr lvl="0">
              <a:lnSpc>
                <a:spcPct val="85000"/>
              </a:lnSpc>
              <a:defRPr/>
            </a:pPr>
            <a:r>
              <a:rPr lang="ru-RU" sz="3600" spc="-150" dirty="0" smtClean="0">
                <a:solidFill>
                  <a:srgbClr val="021288"/>
                </a:solidFill>
                <a:latin typeface="Arial Black" panose="020B0A04020102020204" pitchFamily="34" charset="0"/>
              </a:rPr>
              <a:t>Об Университете</a:t>
            </a:r>
            <a:endParaRPr lang="ru-RU" sz="3600" spc="-150" dirty="0">
              <a:solidFill>
                <a:srgbClr val="021288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83784-5F4D-4D68-A130-D1BF6EFCAF01}" type="slidenum">
              <a:rPr lang="ru-RU" smtClean="0"/>
              <a:pPr/>
              <a:t>2</a:t>
            </a:fld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188" y="540271"/>
            <a:ext cx="1251720" cy="23561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/>
          <a:srcRect t="33037" b="8335"/>
          <a:stretch/>
        </p:blipFill>
        <p:spPr>
          <a:xfrm>
            <a:off x="705131" y="2756704"/>
            <a:ext cx="9410447" cy="3364187"/>
          </a:xfrm>
          <a:prstGeom prst="rect">
            <a:avLst/>
          </a:prstGeom>
        </p:spPr>
      </p:pic>
      <p:sp>
        <p:nvSpPr>
          <p:cNvPr id="13" name="Овал 12"/>
          <p:cNvSpPr/>
          <p:nvPr/>
        </p:nvSpPr>
        <p:spPr>
          <a:xfrm>
            <a:off x="1246505" y="5741943"/>
            <a:ext cx="810996" cy="810996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3085621" y="5741943"/>
            <a:ext cx="810996" cy="810996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4924737" y="5741943"/>
            <a:ext cx="810996" cy="810996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6763853" y="5741943"/>
            <a:ext cx="810996" cy="810996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8602970" y="5741943"/>
            <a:ext cx="810996" cy="810996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бъект 2"/>
          <p:cNvSpPr>
            <a:spLocks noGrp="1"/>
          </p:cNvSpPr>
          <p:nvPr>
            <p:ph type="subTitle" idx="1"/>
          </p:nvPr>
        </p:nvSpPr>
        <p:spPr>
          <a:xfrm>
            <a:off x="645349" y="1606060"/>
            <a:ext cx="4917375" cy="1941720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1200"/>
              </a:spcBef>
              <a:buClr>
                <a:srgbClr val="22D1DC"/>
              </a:buClr>
            </a:pP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Университет «Синергия» – один из ведущих российских вузов, который осуществляет подготовку по более чем </a:t>
            </a: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300 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программам колледжа, </a:t>
            </a: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высшего и 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дополнительного </a:t>
            </a: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профессионального образования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20" name="Rectangle 3"/>
          <p:cNvSpPr/>
          <p:nvPr/>
        </p:nvSpPr>
        <p:spPr>
          <a:xfrm>
            <a:off x="363699" y="6620807"/>
            <a:ext cx="2656927" cy="479857"/>
          </a:xfrm>
          <a:prstGeom prst="rect">
            <a:avLst/>
          </a:prstGeom>
        </p:spPr>
        <p:txBody>
          <a:bodyPr wrap="square" lIns="91168" tIns="45584" rIns="91168" bIns="45584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2400" b="1" spc="-150" dirty="0" smtClean="0">
                <a:solidFill>
                  <a:srgbClr val="021288"/>
                </a:solidFill>
                <a:latin typeface="Arial Black" panose="020B0A04020102020204" pitchFamily="34" charset="0"/>
              </a:rPr>
              <a:t>95</a:t>
            </a:r>
            <a:r>
              <a:rPr lang="en-US" sz="2400" b="1" spc="-150" dirty="0" smtClean="0">
                <a:solidFill>
                  <a:srgbClr val="021288"/>
                </a:solidFill>
                <a:latin typeface="Arial Black" panose="020B0A04020102020204" pitchFamily="34" charset="0"/>
              </a:rPr>
              <a:t> 000+</a:t>
            </a:r>
            <a:r>
              <a:rPr lang="en-US" sz="1050" spc="-150" dirty="0">
                <a:solidFill>
                  <a:srgbClr val="021288"/>
                </a:solidFill>
                <a:latin typeface="Arial Black" panose="020B0A04020102020204" pitchFamily="34" charset="0"/>
              </a:rPr>
              <a:t/>
            </a:r>
            <a:br>
              <a:rPr lang="en-US" sz="1050" spc="-150" dirty="0">
                <a:solidFill>
                  <a:srgbClr val="021288"/>
                </a:solidFill>
                <a:latin typeface="Arial Black" panose="020B0A04020102020204" pitchFamily="34" charset="0"/>
              </a:rPr>
            </a:br>
            <a:r>
              <a:rPr lang="ru-RU" sz="1100" b="1" dirty="0">
                <a:solidFill>
                  <a:srgbClr val="0212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студентов из 50 стран</a:t>
            </a:r>
          </a:p>
        </p:txBody>
      </p:sp>
      <p:sp>
        <p:nvSpPr>
          <p:cNvPr id="21" name="Rectangle 6"/>
          <p:cNvSpPr/>
          <p:nvPr/>
        </p:nvSpPr>
        <p:spPr>
          <a:xfrm>
            <a:off x="2800047" y="6620807"/>
            <a:ext cx="1462168" cy="652212"/>
          </a:xfrm>
          <a:prstGeom prst="rect">
            <a:avLst/>
          </a:prstGeom>
        </p:spPr>
        <p:txBody>
          <a:bodyPr wrap="square" lIns="91168" tIns="45584" rIns="91168" bIns="45584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2800" b="1" spc="-150" dirty="0">
                <a:solidFill>
                  <a:srgbClr val="021288"/>
                </a:solidFill>
                <a:latin typeface="Arial Black" panose="020B0A04020102020204" pitchFamily="34" charset="0"/>
              </a:rPr>
              <a:t>1995</a:t>
            </a:r>
          </a:p>
          <a:p>
            <a:pPr algn="ctr">
              <a:lnSpc>
                <a:spcPct val="70000"/>
              </a:lnSpc>
            </a:pPr>
            <a:r>
              <a:rPr lang="ru-RU" sz="1100" b="1" dirty="0">
                <a:solidFill>
                  <a:srgbClr val="0212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 основания</a:t>
            </a:r>
            <a:br>
              <a:rPr lang="ru-RU" sz="1100" b="1" dirty="0">
                <a:solidFill>
                  <a:srgbClr val="021288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100" b="1" dirty="0">
                <a:solidFill>
                  <a:srgbClr val="0212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университета</a:t>
            </a:r>
          </a:p>
        </p:txBody>
      </p:sp>
      <p:sp>
        <p:nvSpPr>
          <p:cNvPr id="22" name="Rectangle 4"/>
          <p:cNvSpPr/>
          <p:nvPr/>
        </p:nvSpPr>
        <p:spPr>
          <a:xfrm>
            <a:off x="4674444" y="6620807"/>
            <a:ext cx="1265710" cy="519739"/>
          </a:xfrm>
          <a:prstGeom prst="rect">
            <a:avLst/>
          </a:prstGeom>
        </p:spPr>
        <p:txBody>
          <a:bodyPr wrap="square" lIns="91168" tIns="45584" rIns="91168" bIns="45584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2800" b="1" spc="-150" dirty="0" smtClean="0">
                <a:solidFill>
                  <a:srgbClr val="021288"/>
                </a:solidFill>
                <a:latin typeface="Arial Black" panose="020B0A04020102020204" pitchFamily="34" charset="0"/>
              </a:rPr>
              <a:t>20</a:t>
            </a:r>
            <a:r>
              <a:rPr lang="en-US" sz="1100" dirty="0" smtClean="0">
                <a:solidFill>
                  <a:srgbClr val="021288"/>
                </a:solidFill>
                <a:latin typeface="Arial Black" panose="020B0A04020102020204" pitchFamily="34" charset="0"/>
              </a:rPr>
              <a:t> </a:t>
            </a:r>
            <a:r>
              <a:rPr lang="en-US" sz="1100" dirty="0">
                <a:solidFill>
                  <a:srgbClr val="021288"/>
                </a:solidFill>
                <a:latin typeface="Arial Black" panose="020B0A04020102020204" pitchFamily="34" charset="0"/>
              </a:rPr>
              <a:t/>
            </a:r>
            <a:br>
              <a:rPr lang="en-US" sz="1100" dirty="0">
                <a:solidFill>
                  <a:srgbClr val="021288"/>
                </a:solidFill>
                <a:latin typeface="Arial Black" panose="020B0A04020102020204" pitchFamily="34" charset="0"/>
              </a:rPr>
            </a:br>
            <a:r>
              <a:rPr lang="ru-RU" sz="1100" b="1" dirty="0">
                <a:solidFill>
                  <a:srgbClr val="0212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факультетов</a:t>
            </a:r>
            <a:endParaRPr lang="en-US" sz="1100" b="1" dirty="0">
              <a:solidFill>
                <a:srgbClr val="02128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10"/>
          <p:cNvSpPr/>
          <p:nvPr/>
        </p:nvSpPr>
        <p:spPr>
          <a:xfrm>
            <a:off x="7960359" y="6620807"/>
            <a:ext cx="2059695" cy="652212"/>
          </a:xfrm>
          <a:prstGeom prst="rect">
            <a:avLst/>
          </a:prstGeom>
        </p:spPr>
        <p:txBody>
          <a:bodyPr wrap="square" lIns="91168" tIns="45584" rIns="91168" bIns="45584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2800" b="1" spc="-150" dirty="0" smtClean="0">
                <a:solidFill>
                  <a:srgbClr val="021288"/>
                </a:solidFill>
                <a:latin typeface="Arial Black" panose="020B0A04020102020204" pitchFamily="34" charset="0"/>
              </a:rPr>
              <a:t>140</a:t>
            </a:r>
            <a:endParaRPr lang="ru-RU" sz="2800" b="1" spc="-150" dirty="0">
              <a:solidFill>
                <a:srgbClr val="021288"/>
              </a:solidFill>
              <a:latin typeface="Arial Black" panose="020B0A04020102020204" pitchFamily="34" charset="0"/>
            </a:endParaRPr>
          </a:p>
          <a:p>
            <a:pPr algn="ctr">
              <a:lnSpc>
                <a:spcPct val="70000"/>
              </a:lnSpc>
            </a:pPr>
            <a:r>
              <a:rPr lang="ru-RU" sz="1100" b="1" dirty="0">
                <a:solidFill>
                  <a:srgbClr val="0212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отделений в России </a:t>
            </a:r>
            <a:br>
              <a:rPr lang="ru-RU" sz="1100" b="1" dirty="0">
                <a:solidFill>
                  <a:srgbClr val="021288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100" b="1" dirty="0">
                <a:solidFill>
                  <a:srgbClr val="0212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других странах</a:t>
            </a:r>
          </a:p>
        </p:txBody>
      </p:sp>
      <p:sp>
        <p:nvSpPr>
          <p:cNvPr id="24" name="Rectangle 5"/>
          <p:cNvSpPr/>
          <p:nvPr/>
        </p:nvSpPr>
        <p:spPr>
          <a:xfrm>
            <a:off x="6274192" y="6620807"/>
            <a:ext cx="1855751" cy="652212"/>
          </a:xfrm>
          <a:prstGeom prst="rect">
            <a:avLst/>
          </a:prstGeom>
        </p:spPr>
        <p:txBody>
          <a:bodyPr wrap="square" lIns="91168" tIns="45584" rIns="91168" bIns="45584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2800" b="1" spc="-150" dirty="0">
                <a:solidFill>
                  <a:srgbClr val="021288"/>
                </a:solidFill>
                <a:latin typeface="Arial Black" panose="020B0A04020102020204" pitchFamily="34" charset="0"/>
              </a:rPr>
              <a:t>3</a:t>
            </a:r>
            <a:r>
              <a:rPr lang="en-US" sz="2800" b="1" spc="-150" dirty="0" smtClean="0">
                <a:solidFill>
                  <a:srgbClr val="021288"/>
                </a:solidFill>
                <a:latin typeface="Arial Black" panose="020B0A04020102020204" pitchFamily="34" charset="0"/>
              </a:rPr>
              <a:t>00</a:t>
            </a:r>
            <a:r>
              <a:rPr lang="ru-RU" sz="2800" b="1" spc="-150" dirty="0">
                <a:solidFill>
                  <a:srgbClr val="021288"/>
                </a:solidFill>
                <a:latin typeface="Arial Black" panose="020B0A04020102020204" pitchFamily="34" charset="0"/>
              </a:rPr>
              <a:t>+</a:t>
            </a:r>
            <a:r>
              <a:rPr lang="en-US" sz="1100" dirty="0">
                <a:solidFill>
                  <a:srgbClr val="021288"/>
                </a:solidFill>
                <a:latin typeface="Arial Black" panose="020B0A04020102020204" pitchFamily="34" charset="0"/>
              </a:rPr>
              <a:t/>
            </a:r>
            <a:br>
              <a:rPr lang="en-US" sz="1100" dirty="0">
                <a:solidFill>
                  <a:srgbClr val="021288"/>
                </a:solidFill>
                <a:latin typeface="Arial Black" panose="020B0A04020102020204" pitchFamily="34" charset="0"/>
              </a:rPr>
            </a:br>
            <a:r>
              <a:rPr lang="ru-RU" sz="1100" b="1" dirty="0">
                <a:solidFill>
                  <a:srgbClr val="0212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образовательных </a:t>
            </a:r>
            <a:br>
              <a:rPr lang="ru-RU" sz="1100" b="1" dirty="0">
                <a:solidFill>
                  <a:srgbClr val="021288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100" b="1" dirty="0">
                <a:solidFill>
                  <a:srgbClr val="0212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</a:t>
            </a:r>
            <a:endParaRPr lang="en-US" sz="1100" b="1" dirty="0">
              <a:solidFill>
                <a:srgbClr val="02128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1719" y="5817158"/>
            <a:ext cx="668450" cy="66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11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839068" y="5808680"/>
            <a:ext cx="668450" cy="685404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0302" y="5813216"/>
            <a:ext cx="668450" cy="66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92" y="5821099"/>
            <a:ext cx="668450" cy="66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9" name="Группа 28"/>
          <p:cNvGrpSpPr/>
          <p:nvPr/>
        </p:nvGrpSpPr>
        <p:grpSpPr>
          <a:xfrm>
            <a:off x="3156894" y="5813216"/>
            <a:ext cx="668450" cy="668450"/>
            <a:chOff x="3177913" y="5865171"/>
            <a:chExt cx="626412" cy="626412"/>
          </a:xfrm>
        </p:grpSpPr>
        <p:pic>
          <p:nvPicPr>
            <p:cNvPr id="30" name="Picture 6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7913" y="5865171"/>
              <a:ext cx="626412" cy="6264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1" name="Прямоугольник 30"/>
            <p:cNvSpPr/>
            <p:nvPr/>
          </p:nvSpPr>
          <p:spPr>
            <a:xfrm>
              <a:off x="3384135" y="6046593"/>
              <a:ext cx="192280" cy="131784"/>
            </a:xfrm>
            <a:prstGeom prst="rect">
              <a:avLst/>
            </a:prstGeom>
            <a:solidFill>
              <a:srgbClr val="E21C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" name="Прямоугольник 3"/>
          <p:cNvSpPr/>
          <p:nvPr/>
        </p:nvSpPr>
        <p:spPr>
          <a:xfrm>
            <a:off x="5670289" y="1606060"/>
            <a:ext cx="453695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Университет «Синергия» включен в перечень организаций, отнесенных к федеральным </a:t>
            </a:r>
            <a:endParaRPr lang="ru-RU" sz="14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инновационным 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площадкам в сфере высшего и </a:t>
            </a:r>
            <a:r>
              <a:rPr lang="ru-RU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дополнительного 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профессионального образования.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34993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Прямоугольник 34"/>
          <p:cNvSpPr/>
          <p:nvPr/>
        </p:nvSpPr>
        <p:spPr>
          <a:xfrm>
            <a:off x="3947566" y="4497428"/>
            <a:ext cx="2976225" cy="2394128"/>
          </a:xfrm>
          <a:prstGeom prst="rect">
            <a:avLst/>
          </a:prstGeom>
          <a:solidFill>
            <a:schemeClr val="bg1"/>
          </a:solidFill>
          <a:ln w="9525">
            <a:solidFill>
              <a:srgbClr val="9D9FEE"/>
            </a:solidFill>
          </a:ln>
          <a:effectLst>
            <a:outerShdw blurRad="165100" sx="98000" sy="98000" algn="ctr" rotWithShape="0">
              <a:srgbClr val="021288">
                <a:alpha val="3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sp>
        <p:nvSpPr>
          <p:cNvPr id="37" name="Прямоугольник 36"/>
          <p:cNvSpPr/>
          <p:nvPr/>
        </p:nvSpPr>
        <p:spPr>
          <a:xfrm>
            <a:off x="741347" y="4497428"/>
            <a:ext cx="2976225" cy="2394128"/>
          </a:xfrm>
          <a:prstGeom prst="rect">
            <a:avLst/>
          </a:prstGeom>
          <a:solidFill>
            <a:schemeClr val="bg1"/>
          </a:solidFill>
          <a:ln w="9525">
            <a:solidFill>
              <a:srgbClr val="9D9FEE"/>
            </a:solidFill>
          </a:ln>
          <a:effectLst>
            <a:outerShdw blurRad="165100" sx="98000" sy="98000" algn="ctr" rotWithShape="0">
              <a:srgbClr val="021288">
                <a:alpha val="3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00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738189" y="1828663"/>
            <a:ext cx="9361486" cy="2562498"/>
            <a:chOff x="738189" y="1828663"/>
            <a:chExt cx="9626062" cy="2562498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738189" y="1838862"/>
              <a:ext cx="3060340" cy="255229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9D9FEE"/>
              </a:solidFill>
            </a:ln>
            <a:effectLst>
              <a:outerShdw blurRad="165100" sx="98000" sy="98000" algn="ctr" rotWithShape="0">
                <a:srgbClr val="021288">
                  <a:alpha val="34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4021050" y="1833763"/>
              <a:ext cx="3060340" cy="255739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9D9FEE"/>
              </a:solidFill>
            </a:ln>
            <a:effectLst>
              <a:outerShdw blurRad="165100" sx="98000" sy="98000" algn="ctr" rotWithShape="0">
                <a:srgbClr val="021288">
                  <a:alpha val="34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7303911" y="1828663"/>
              <a:ext cx="3060340" cy="256249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9D9FEE"/>
              </a:solidFill>
            </a:ln>
            <a:effectLst>
              <a:outerShdw blurRad="165100" sx="98000" sy="98000" algn="ctr" rotWithShape="0">
                <a:srgbClr val="021288">
                  <a:alpha val="34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/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645349" y="1044327"/>
            <a:ext cx="7913282" cy="561733"/>
          </a:xfrm>
          <a:prstGeom prst="rect">
            <a:avLst/>
          </a:prstGeom>
          <a:noFill/>
        </p:spPr>
        <p:txBody>
          <a:bodyPr wrap="square" lIns="86080" tIns="43041" rIns="86080" bIns="43041" rtlCol="0">
            <a:spAutoFit/>
          </a:bodyPr>
          <a:lstStyle/>
          <a:p>
            <a:pPr lvl="0">
              <a:lnSpc>
                <a:spcPct val="85000"/>
              </a:lnSpc>
              <a:defRPr/>
            </a:pPr>
            <a:r>
              <a:rPr lang="ru-RU" sz="3600" spc="-150" dirty="0" smtClean="0">
                <a:solidFill>
                  <a:srgbClr val="021288"/>
                </a:solidFill>
                <a:latin typeface="Arial Black" panose="020B0A04020102020204" pitchFamily="34" charset="0"/>
              </a:rPr>
              <a:t>Реализованные проекты</a:t>
            </a:r>
            <a:endParaRPr lang="ru-RU" sz="3600" spc="-150" dirty="0">
              <a:solidFill>
                <a:srgbClr val="021288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553000" y="7164532"/>
            <a:ext cx="479304" cy="402567"/>
          </a:xfrm>
        </p:spPr>
        <p:txBody>
          <a:bodyPr/>
          <a:lstStyle/>
          <a:p>
            <a:fld id="{E8C83784-5F4D-4D68-A130-D1BF6EFCAF01}" type="slidenum">
              <a:rPr lang="ru-RU" smtClean="0"/>
              <a:pPr/>
              <a:t>3</a:t>
            </a:fld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188" y="540271"/>
            <a:ext cx="1251720" cy="23561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861051" y="6060667"/>
            <a:ext cx="2861733" cy="937155"/>
          </a:xfrm>
          <a:prstGeom prst="rect">
            <a:avLst/>
          </a:prstGeom>
          <a:noFill/>
        </p:spPr>
        <p:txBody>
          <a:bodyPr vert="horz" wrap="square" lIns="86080" tIns="43041" rIns="86080" bIns="43041" rtlCol="0" anchor="ctr">
            <a:spAutoFit/>
          </a:bodyPr>
          <a:lstStyle/>
          <a:p>
            <a:pPr>
              <a:lnSpc>
                <a:spcPct val="85000"/>
              </a:lnSpc>
              <a:spcBef>
                <a:spcPct val="0"/>
              </a:spcBef>
            </a:pPr>
            <a:r>
              <a:rPr lang="ru-RU" sz="1300" dirty="0"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Обучение по компетенциям </a:t>
            </a:r>
            <a:r>
              <a:rPr lang="en-US" sz="1300" dirty="0" err="1"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WorldSkills</a:t>
            </a:r>
            <a:r>
              <a:rPr lang="ru-RU" sz="1300" dirty="0"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 лиц, пострадавших от распространения </a:t>
            </a:r>
            <a:r>
              <a:rPr lang="en-US" sz="1300" dirty="0"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covid-19</a:t>
            </a:r>
            <a:endParaRPr lang="ru-RU" sz="1300" dirty="0">
              <a:latin typeface="Arial" panose="020B0604020202020204" pitchFamily="34" charset="0"/>
              <a:ea typeface="Batang" panose="02030600000101010101" pitchFamily="18" charset="-127"/>
              <a:cs typeface="Arial" panose="020B0604020202020204" pitchFamily="34" charset="0"/>
            </a:endParaRPr>
          </a:p>
          <a:p>
            <a:pPr>
              <a:lnSpc>
                <a:spcPct val="85000"/>
              </a:lnSpc>
              <a:spcBef>
                <a:spcPct val="0"/>
              </a:spcBef>
            </a:pPr>
            <a:endParaRPr lang="ru-RU" sz="1300" dirty="0">
              <a:latin typeface="Arial" panose="020B0604020202020204" pitchFamily="34" charset="0"/>
              <a:ea typeface="Batang" panose="02030600000101010101" pitchFamily="18" charset="-127"/>
              <a:cs typeface="Arial" panose="020B0604020202020204" pitchFamily="34" charset="0"/>
            </a:endParaRPr>
          </a:p>
          <a:p>
            <a:pPr>
              <a:lnSpc>
                <a:spcPct val="85000"/>
              </a:lnSpc>
              <a:spcBef>
                <a:spcPct val="0"/>
              </a:spcBef>
            </a:pPr>
            <a:endParaRPr lang="ru-RU" sz="1300" dirty="0">
              <a:latin typeface="Arial" panose="020B0604020202020204" pitchFamily="34" charset="0"/>
              <a:ea typeface="Batang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089289" y="3263729"/>
            <a:ext cx="2817755" cy="904454"/>
          </a:xfrm>
          <a:prstGeom prst="rect">
            <a:avLst/>
          </a:prstGeom>
          <a:noFill/>
        </p:spPr>
        <p:txBody>
          <a:bodyPr vert="horz" wrap="square" lIns="86080" tIns="43041" rIns="86080" bIns="43041" rtlCol="0" anchor="t">
            <a:spAutoFit/>
          </a:bodyPr>
          <a:lstStyle/>
          <a:p>
            <a:pPr>
              <a:lnSpc>
                <a:spcPct val="85000"/>
              </a:lnSpc>
              <a:spcBef>
                <a:spcPct val="0"/>
              </a:spcBef>
            </a:pPr>
            <a:r>
              <a:rPr lang="ru-RU" sz="1250" dirty="0"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Обучение в рамках </a:t>
            </a:r>
            <a:r>
              <a:rPr lang="ru-RU" sz="1250" dirty="0" smtClean="0"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региональных проектов </a:t>
            </a:r>
            <a:r>
              <a:rPr lang="ru-RU" sz="1250" dirty="0"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«Старшее поколение» </a:t>
            </a:r>
            <a:r>
              <a:rPr lang="ru-RU" sz="1250" dirty="0" smtClean="0"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и «Содействие занятости женщин», реализуемых совместно с ГКУ ЦЗН г. Москвы</a:t>
            </a:r>
            <a:endParaRPr lang="ru-RU" sz="1250" dirty="0">
              <a:latin typeface="Arial" panose="020B0604020202020204" pitchFamily="34" charset="0"/>
              <a:ea typeface="Batang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071654" y="6006020"/>
            <a:ext cx="2702140" cy="767109"/>
          </a:xfrm>
          <a:prstGeom prst="rect">
            <a:avLst/>
          </a:prstGeom>
          <a:noFill/>
        </p:spPr>
        <p:txBody>
          <a:bodyPr vert="horz" wrap="square" lIns="86080" tIns="43041" rIns="86080" bIns="43041" rtlCol="0" anchor="ctr">
            <a:spAutoFit/>
          </a:bodyPr>
          <a:lstStyle/>
          <a:p>
            <a:pPr>
              <a:lnSpc>
                <a:spcPct val="85000"/>
              </a:lnSpc>
              <a:spcBef>
                <a:spcPct val="0"/>
              </a:spcBef>
            </a:pPr>
            <a:r>
              <a:rPr lang="ru-RU" sz="1300" dirty="0"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Информационная кампания по популяризации предпринимательства для </a:t>
            </a:r>
            <a:r>
              <a:rPr lang="ru-RU" sz="1300" dirty="0" smtClean="0"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Минэкономразвития России</a:t>
            </a:r>
            <a:endParaRPr lang="ru-RU" sz="1300" dirty="0">
              <a:solidFill>
                <a:srgbClr val="C00000"/>
              </a:solidFill>
              <a:latin typeface="Arial" panose="020B0604020202020204" pitchFamily="34" charset="0"/>
              <a:ea typeface="Batang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46302" y="3330795"/>
            <a:ext cx="2723995" cy="597062"/>
          </a:xfrm>
          <a:prstGeom prst="rect">
            <a:avLst/>
          </a:prstGeom>
          <a:noFill/>
        </p:spPr>
        <p:txBody>
          <a:bodyPr vert="horz" wrap="square" lIns="86080" tIns="43041" rIns="86080" bIns="43041" rtlCol="0" anchor="t">
            <a:spAutoFit/>
          </a:bodyPr>
          <a:lstStyle/>
          <a:p>
            <a:pPr>
              <a:lnSpc>
                <a:spcPct val="85000"/>
              </a:lnSpc>
              <a:spcBef>
                <a:spcPct val="0"/>
              </a:spcBef>
            </a:pPr>
            <a:r>
              <a:rPr lang="ru-RU" sz="1300" dirty="0"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Обучение в рамках федерального проекта «Содействие </a:t>
            </a:r>
            <a:r>
              <a:rPr lang="ru-RU" sz="1300" dirty="0" smtClean="0"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занятости»</a:t>
            </a:r>
            <a:endParaRPr lang="ru-RU" sz="1300" dirty="0">
              <a:latin typeface="Arial" panose="020B0604020202020204" pitchFamily="34" charset="0"/>
              <a:ea typeface="Batang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71806" y="2472573"/>
            <a:ext cx="23534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32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2800" dirty="0">
                <a:solidFill>
                  <a:srgbClr val="E21C24"/>
                </a:solidFill>
                <a:latin typeface="Arial Black" panose="020B0A04020102020204" pitchFamily="34" charset="0"/>
              </a:rPr>
              <a:t>&gt; </a:t>
            </a:r>
            <a:r>
              <a:rPr lang="ru-RU" sz="2800" dirty="0" smtClean="0">
                <a:solidFill>
                  <a:srgbClr val="E21C24"/>
                </a:solidFill>
                <a:latin typeface="Arial Black" panose="020B0A04020102020204" pitchFamily="34" charset="0"/>
              </a:rPr>
              <a:t>8</a:t>
            </a:r>
            <a:r>
              <a:rPr lang="en-US" sz="2800" dirty="0" smtClean="0">
                <a:solidFill>
                  <a:srgbClr val="E21C24"/>
                </a:solidFill>
                <a:latin typeface="Arial Black" panose="020B0A04020102020204" pitchFamily="34" charset="0"/>
              </a:rPr>
              <a:t> </a:t>
            </a:r>
            <a:r>
              <a:rPr lang="ru-RU" sz="2800" dirty="0" smtClean="0">
                <a:solidFill>
                  <a:srgbClr val="E21C24"/>
                </a:solidFill>
                <a:latin typeface="Arial Black" panose="020B0A04020102020204" pitchFamily="34" charset="0"/>
              </a:rPr>
              <a:t>5</a:t>
            </a:r>
            <a:r>
              <a:rPr lang="en-US" sz="2800" dirty="0" smtClean="0">
                <a:solidFill>
                  <a:srgbClr val="E21C24"/>
                </a:solidFill>
                <a:latin typeface="Arial Black" panose="020B0A04020102020204" pitchFamily="34" charset="0"/>
              </a:rPr>
              <a:t>00 </a:t>
            </a:r>
            <a:endParaRPr lang="ru-RU" sz="2800" dirty="0">
              <a:solidFill>
                <a:srgbClr val="E21C24"/>
              </a:solidFill>
              <a:latin typeface="Arial Black" panose="020B0A040201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83708" y="5204390"/>
            <a:ext cx="23303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E21C24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&gt; 58</a:t>
            </a:r>
            <a:r>
              <a:rPr lang="ru-RU" sz="2800" dirty="0" smtClean="0">
                <a:solidFill>
                  <a:srgbClr val="E21C24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solidFill>
                  <a:srgbClr val="E21C24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00</a:t>
            </a:r>
            <a:r>
              <a:rPr lang="en-US" sz="2800" dirty="0">
                <a:solidFill>
                  <a:srgbClr val="E21C24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0</a:t>
            </a:r>
            <a:r>
              <a:rPr lang="en-US" sz="2800" dirty="0" smtClean="0">
                <a:solidFill>
                  <a:srgbClr val="E21C24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endParaRPr lang="ru-RU" sz="2800" dirty="0">
              <a:solidFill>
                <a:srgbClr val="E21C24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103465" y="5581026"/>
            <a:ext cx="124976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2000"/>
              </a:spcBef>
            </a:pPr>
            <a:r>
              <a:rPr lang="ru-RU" sz="1600" dirty="0" smtClean="0">
                <a:solidFill>
                  <a:srgbClr val="E21C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участников</a:t>
            </a:r>
            <a:endParaRPr lang="ru-RU" sz="1600" dirty="0">
              <a:solidFill>
                <a:srgbClr val="E21C2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71806" y="2849209"/>
            <a:ext cx="287485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0"/>
              </a:spcBef>
            </a:pPr>
            <a:r>
              <a:rPr lang="ru-RU" sz="1600" dirty="0">
                <a:solidFill>
                  <a:srgbClr val="E21C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человек </a:t>
            </a:r>
            <a:r>
              <a:rPr lang="ru-RU" sz="1600" dirty="0" smtClean="0">
                <a:solidFill>
                  <a:srgbClr val="E21C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прошли </a:t>
            </a:r>
            <a:r>
              <a:rPr lang="ru-RU" sz="1600" dirty="0">
                <a:solidFill>
                  <a:srgbClr val="E21C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обучение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022266" y="2468761"/>
            <a:ext cx="23534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32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2800" dirty="0">
                <a:solidFill>
                  <a:srgbClr val="E21C24"/>
                </a:solidFill>
                <a:latin typeface="Arial Black" panose="020B0A04020102020204" pitchFamily="34" charset="0"/>
              </a:rPr>
              <a:t>&gt; </a:t>
            </a:r>
            <a:r>
              <a:rPr lang="ru-RU" sz="2800" dirty="0" smtClean="0">
                <a:solidFill>
                  <a:srgbClr val="E21C24"/>
                </a:solidFill>
                <a:latin typeface="Arial Black" panose="020B0A04020102020204" pitchFamily="34" charset="0"/>
              </a:rPr>
              <a:t>3 000</a:t>
            </a:r>
            <a:endParaRPr lang="ru-RU" sz="2800" dirty="0">
              <a:solidFill>
                <a:srgbClr val="E21C24"/>
              </a:solidFill>
              <a:latin typeface="Arial Black" panose="020B0A040201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68576" y="5213089"/>
            <a:ext cx="16933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32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2800" dirty="0">
                <a:solidFill>
                  <a:srgbClr val="E21C24"/>
                </a:solidFill>
                <a:latin typeface="Arial Black" panose="020B0A04020102020204" pitchFamily="34" charset="0"/>
              </a:rPr>
              <a:t>&gt; </a:t>
            </a:r>
            <a:r>
              <a:rPr lang="ru-RU" sz="2800" dirty="0">
                <a:solidFill>
                  <a:srgbClr val="E21C24"/>
                </a:solidFill>
                <a:latin typeface="Arial Black" panose="020B0A04020102020204" pitchFamily="34" charset="0"/>
              </a:rPr>
              <a:t>2</a:t>
            </a:r>
            <a:r>
              <a:rPr lang="en-US" sz="2800" dirty="0">
                <a:solidFill>
                  <a:srgbClr val="E21C24"/>
                </a:solidFill>
                <a:latin typeface="Arial Black" panose="020B0A04020102020204" pitchFamily="34" charset="0"/>
              </a:rPr>
              <a:t> </a:t>
            </a:r>
            <a:r>
              <a:rPr lang="ru-RU" sz="2800" dirty="0">
                <a:solidFill>
                  <a:srgbClr val="E21C24"/>
                </a:solidFill>
                <a:latin typeface="Arial Black" panose="020B0A04020102020204" pitchFamily="34" charset="0"/>
              </a:rPr>
              <a:t>5</a:t>
            </a:r>
            <a:r>
              <a:rPr lang="en-US" sz="2800" dirty="0">
                <a:solidFill>
                  <a:srgbClr val="E21C24"/>
                </a:solidFill>
                <a:latin typeface="Arial Black" panose="020B0A04020102020204" pitchFamily="34" charset="0"/>
              </a:rPr>
              <a:t>00 </a:t>
            </a:r>
            <a:endParaRPr lang="ru-RU" sz="2800" dirty="0">
              <a:solidFill>
                <a:srgbClr val="E21C24"/>
              </a:solidFill>
              <a:latin typeface="Arial Black" panose="020B0A04020102020204" pitchFamily="34" charset="0"/>
            </a:endParaRPr>
          </a:p>
        </p:txBody>
      </p:sp>
      <p:pic>
        <p:nvPicPr>
          <p:cNvPr id="27" name="Picture 2" descr="Картинки по запросу &quot;WorldSkills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65" y="4544152"/>
            <a:ext cx="967792" cy="724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05" b="12344"/>
          <a:stretch/>
        </p:blipFill>
        <p:spPr>
          <a:xfrm>
            <a:off x="5560931" y="1974242"/>
            <a:ext cx="990475" cy="487967"/>
          </a:xfrm>
          <a:prstGeom prst="rect">
            <a:avLst/>
          </a:prstGeom>
        </p:spPr>
      </p:pic>
      <p:pic>
        <p:nvPicPr>
          <p:cNvPr id="28" name="Picture 2" descr="https://investments.academic.ru/pictures/investments/img1945011_Logotip_Minekonomrazvitiy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8759" y="4639735"/>
            <a:ext cx="1159176" cy="526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Прямоугольник 35"/>
          <p:cNvSpPr/>
          <p:nvPr/>
        </p:nvSpPr>
        <p:spPr>
          <a:xfrm>
            <a:off x="4048940" y="2845397"/>
            <a:ext cx="287485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0"/>
              </a:spcBef>
            </a:pPr>
            <a:r>
              <a:rPr lang="ru-RU" sz="1600" dirty="0">
                <a:solidFill>
                  <a:srgbClr val="E21C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человек </a:t>
            </a:r>
            <a:r>
              <a:rPr lang="ru-RU" sz="1600" dirty="0" smtClean="0">
                <a:solidFill>
                  <a:srgbClr val="E21C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прошли </a:t>
            </a:r>
            <a:r>
              <a:rPr lang="ru-RU" sz="1600" dirty="0">
                <a:solidFill>
                  <a:srgbClr val="E21C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обучение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237613" y="2450773"/>
            <a:ext cx="16933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32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2800" dirty="0">
                <a:solidFill>
                  <a:srgbClr val="E21C24"/>
                </a:solidFill>
                <a:latin typeface="Arial Black" panose="020B0A04020102020204" pitchFamily="34" charset="0"/>
              </a:rPr>
              <a:t>&gt; </a:t>
            </a:r>
            <a:r>
              <a:rPr lang="ru-RU" sz="2800" dirty="0" smtClean="0">
                <a:solidFill>
                  <a:srgbClr val="E21C24"/>
                </a:solidFill>
                <a:latin typeface="Arial Black" panose="020B0A04020102020204" pitchFamily="34" charset="0"/>
              </a:rPr>
              <a:t>5</a:t>
            </a:r>
            <a:r>
              <a:rPr lang="en-US" sz="2800" dirty="0" smtClean="0">
                <a:solidFill>
                  <a:srgbClr val="E21C24"/>
                </a:solidFill>
                <a:latin typeface="Arial Black" panose="020B0A04020102020204" pitchFamily="34" charset="0"/>
              </a:rPr>
              <a:t> </a:t>
            </a:r>
            <a:r>
              <a:rPr lang="ru-RU" sz="2800" dirty="0" smtClean="0">
                <a:solidFill>
                  <a:srgbClr val="E21C24"/>
                </a:solidFill>
                <a:latin typeface="Arial Black" panose="020B0A04020102020204" pitchFamily="34" charset="0"/>
              </a:rPr>
              <a:t>0</a:t>
            </a:r>
            <a:r>
              <a:rPr lang="en-US" sz="2800" dirty="0" smtClean="0">
                <a:solidFill>
                  <a:srgbClr val="E21C24"/>
                </a:solidFill>
                <a:latin typeface="Arial Black" panose="020B0A04020102020204" pitchFamily="34" charset="0"/>
              </a:rPr>
              <a:t>00 </a:t>
            </a:r>
            <a:endParaRPr lang="ru-RU" sz="2800" dirty="0">
              <a:solidFill>
                <a:srgbClr val="E21C24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213680" y="3249646"/>
            <a:ext cx="3048000" cy="597062"/>
          </a:xfrm>
          <a:prstGeom prst="rect">
            <a:avLst/>
          </a:prstGeom>
          <a:noFill/>
        </p:spPr>
        <p:txBody>
          <a:bodyPr vert="horz" wrap="square" lIns="86080" tIns="43041" rIns="86080" bIns="43041" rtlCol="0" anchor="ctr">
            <a:spAutoFit/>
          </a:bodyPr>
          <a:lstStyle/>
          <a:p>
            <a:pPr>
              <a:lnSpc>
                <a:spcPct val="85000"/>
              </a:lnSpc>
              <a:spcBef>
                <a:spcPct val="0"/>
              </a:spcBef>
            </a:pPr>
            <a:r>
              <a:rPr lang="ru-RU" sz="1300" dirty="0"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Обучение в рамках федерального проекта «Кадры для цифровой экономики»</a:t>
            </a: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86661" y="2041090"/>
            <a:ext cx="1529798" cy="450744"/>
          </a:xfrm>
          <a:prstGeom prst="rect">
            <a:avLst/>
          </a:prstGeom>
        </p:spPr>
      </p:pic>
      <p:sp>
        <p:nvSpPr>
          <p:cNvPr id="42" name="Прямоугольник 41"/>
          <p:cNvSpPr/>
          <p:nvPr/>
        </p:nvSpPr>
        <p:spPr>
          <a:xfrm>
            <a:off x="832297" y="5722113"/>
            <a:ext cx="287485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0"/>
              </a:spcBef>
            </a:pPr>
            <a:r>
              <a:rPr lang="ru-RU" sz="1600" dirty="0">
                <a:solidFill>
                  <a:srgbClr val="E21C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человек </a:t>
            </a:r>
            <a:r>
              <a:rPr lang="ru-RU" sz="1600" dirty="0" smtClean="0">
                <a:solidFill>
                  <a:srgbClr val="E21C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прошли </a:t>
            </a:r>
            <a:r>
              <a:rPr lang="ru-RU" sz="1600" dirty="0">
                <a:solidFill>
                  <a:srgbClr val="E21C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обучение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7192754" y="2839380"/>
            <a:ext cx="287485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0"/>
              </a:spcBef>
            </a:pPr>
            <a:r>
              <a:rPr lang="ru-RU" sz="1600" dirty="0">
                <a:solidFill>
                  <a:srgbClr val="E21C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человек </a:t>
            </a:r>
            <a:r>
              <a:rPr lang="ru-RU" sz="1600" dirty="0" smtClean="0">
                <a:solidFill>
                  <a:srgbClr val="E21C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прошли </a:t>
            </a:r>
            <a:r>
              <a:rPr lang="ru-RU" sz="1600" dirty="0">
                <a:solidFill>
                  <a:srgbClr val="E21C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обучение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806" y="1910631"/>
            <a:ext cx="1127808" cy="655315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599" y="1892724"/>
            <a:ext cx="1127808" cy="65531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92754" y="2027238"/>
            <a:ext cx="1365877" cy="357804"/>
          </a:xfrm>
          <a:prstGeom prst="rect">
            <a:avLst/>
          </a:prstGeom>
        </p:spPr>
      </p:pic>
      <p:sp>
        <p:nvSpPr>
          <p:cNvPr id="34" name="Прямоугольник 33"/>
          <p:cNvSpPr/>
          <p:nvPr/>
        </p:nvSpPr>
        <p:spPr>
          <a:xfrm>
            <a:off x="7151407" y="4497428"/>
            <a:ext cx="2976225" cy="2394128"/>
          </a:xfrm>
          <a:prstGeom prst="rect">
            <a:avLst/>
          </a:prstGeom>
          <a:solidFill>
            <a:schemeClr val="bg1"/>
          </a:solidFill>
          <a:ln w="9525">
            <a:solidFill>
              <a:srgbClr val="9D9FEE"/>
            </a:solidFill>
          </a:ln>
          <a:effectLst>
            <a:outerShdw blurRad="165100" sx="98000" sy="98000" algn="ctr" rotWithShape="0">
              <a:srgbClr val="021288">
                <a:alpha val="3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sp>
        <p:nvSpPr>
          <p:cNvPr id="38" name="Прямоугольник 37"/>
          <p:cNvSpPr/>
          <p:nvPr/>
        </p:nvSpPr>
        <p:spPr>
          <a:xfrm>
            <a:off x="7275494" y="6091044"/>
            <a:ext cx="2836969" cy="597062"/>
          </a:xfrm>
          <a:prstGeom prst="rect">
            <a:avLst/>
          </a:prstGeom>
          <a:noFill/>
        </p:spPr>
        <p:txBody>
          <a:bodyPr vert="horz" wrap="square" lIns="86080" tIns="43041" rIns="86080" bIns="43041" rtlCol="0" anchor="ctr">
            <a:spAutoFit/>
          </a:bodyPr>
          <a:lstStyle/>
          <a:p>
            <a:pPr>
              <a:lnSpc>
                <a:spcPct val="85000"/>
              </a:lnSpc>
              <a:spcBef>
                <a:spcPct val="0"/>
              </a:spcBef>
            </a:pPr>
            <a:r>
              <a:rPr lang="ru-RU" sz="1300" dirty="0" smtClean="0"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Обучение по программам дополнительного профессионального образования</a:t>
            </a:r>
            <a:endParaRPr lang="ru-RU" sz="1300" dirty="0">
              <a:solidFill>
                <a:srgbClr val="C00000"/>
              </a:solidFill>
              <a:latin typeface="Arial" panose="020B0604020202020204" pitchFamily="34" charset="0"/>
              <a:ea typeface="Batang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287549" y="5204390"/>
            <a:ext cx="23303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E21C24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&gt; </a:t>
            </a:r>
            <a:r>
              <a:rPr lang="ru-RU" sz="2800" dirty="0" smtClean="0">
                <a:solidFill>
                  <a:srgbClr val="E21C24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30 000</a:t>
            </a:r>
            <a:endParaRPr lang="ru-RU" sz="2800" dirty="0">
              <a:solidFill>
                <a:srgbClr val="E21C24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47" name="Рисунок 4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7306" y="4754077"/>
            <a:ext cx="1251720" cy="235618"/>
          </a:xfrm>
          <a:prstGeom prst="rect">
            <a:avLst/>
          </a:prstGeom>
        </p:spPr>
      </p:pic>
      <p:sp>
        <p:nvSpPr>
          <p:cNvPr id="48" name="Прямоугольник 47"/>
          <p:cNvSpPr/>
          <p:nvPr/>
        </p:nvSpPr>
        <p:spPr>
          <a:xfrm>
            <a:off x="7224824" y="5603751"/>
            <a:ext cx="287485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0"/>
              </a:spcBef>
            </a:pPr>
            <a:r>
              <a:rPr lang="ru-RU" sz="1600" dirty="0">
                <a:solidFill>
                  <a:srgbClr val="E21C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человек </a:t>
            </a:r>
            <a:r>
              <a:rPr lang="ru-RU" sz="1600" dirty="0" smtClean="0">
                <a:solidFill>
                  <a:srgbClr val="E21C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прошли </a:t>
            </a:r>
            <a:r>
              <a:rPr lang="ru-RU" sz="1600" dirty="0">
                <a:solidFill>
                  <a:srgbClr val="E21C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обучение</a:t>
            </a:r>
          </a:p>
        </p:txBody>
      </p:sp>
    </p:spTree>
    <p:extLst>
      <p:ext uri="{BB962C8B-B14F-4D97-AF65-F5344CB8AC3E}">
        <p14:creationId xmlns:p14="http://schemas.microsoft.com/office/powerpoint/2010/main" val="279901102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188" y="540271"/>
            <a:ext cx="1251720" cy="23561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30175" y="921657"/>
            <a:ext cx="9122763" cy="1002558"/>
          </a:xfrm>
          <a:prstGeom prst="rect">
            <a:avLst/>
          </a:prstGeom>
          <a:noFill/>
        </p:spPr>
        <p:txBody>
          <a:bodyPr wrap="square" lIns="86080" tIns="43041" rIns="86080" bIns="43041" rtlCol="0">
            <a:spAutoFit/>
          </a:bodyPr>
          <a:lstStyle/>
          <a:p>
            <a:pPr lvl="0">
              <a:lnSpc>
                <a:spcPct val="85000"/>
              </a:lnSpc>
              <a:defRPr/>
            </a:pPr>
            <a:r>
              <a:rPr lang="ru-RU" sz="3500" spc="-150" dirty="0" smtClean="0">
                <a:solidFill>
                  <a:srgbClr val="021288"/>
                </a:solidFill>
                <a:latin typeface="Arial Black" panose="020B0A04020102020204" pitchFamily="34" charset="0"/>
              </a:rPr>
              <a:t>Итоги реализации проекта «Содействие занятости» в 2021 году</a:t>
            </a:r>
            <a:endParaRPr lang="ru-RU" sz="3500" spc="-150" dirty="0">
              <a:solidFill>
                <a:srgbClr val="021288"/>
              </a:solidFill>
              <a:latin typeface="Arial Black" panose="020B0A04020102020204" pitchFamily="34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90116" y="2045677"/>
            <a:ext cx="10461553" cy="4794397"/>
          </a:xfrm>
          <a:prstGeom prst="roundRect">
            <a:avLst>
              <a:gd name="adj" fmla="val 5623"/>
            </a:avLst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бъект 2"/>
          <p:cNvSpPr txBox="1">
            <a:spLocks/>
          </p:cNvSpPr>
          <p:nvPr/>
        </p:nvSpPr>
        <p:spPr>
          <a:xfrm>
            <a:off x="263710" y="2228629"/>
            <a:ext cx="4572509" cy="4428492"/>
          </a:xfrm>
          <a:prstGeom prst="rect">
            <a:avLst/>
          </a:prstGeom>
        </p:spPr>
        <p:txBody>
          <a:bodyPr>
            <a:noAutofit/>
          </a:bodyPr>
          <a:lstStyle>
            <a:lvl1pPr marL="390560" indent="-390560" algn="l" defTabSz="10414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6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6210" indent="-325470" algn="l" defTabSz="10414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1862" indent="-260372" algn="l" defTabSz="10414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2603" indent="-260372" algn="l" defTabSz="10414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2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3345" indent="-260372" algn="l" defTabSz="10414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2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4088" indent="-260372" algn="l" defTabSz="10414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4835" indent="-260372" algn="l" defTabSz="10414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05577" indent="-260372" algn="l" defTabSz="10414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26322" indent="-260372" algn="l" defTabSz="10414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2000" b="1" dirty="0" smtClean="0">
                <a:solidFill>
                  <a:srgbClr val="0212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Подписаны соглашения об участии в проекте с федеральными операторами:</a:t>
            </a:r>
          </a:p>
          <a:p>
            <a:pPr marL="285750" indent="-285750">
              <a:lnSpc>
                <a:spcPct val="100000"/>
              </a:lnSpc>
            </a:pPr>
            <a:r>
              <a:rPr lang="ru-RU" sz="1800" dirty="0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РАНХиГС</a:t>
            </a:r>
            <a:endParaRPr lang="ru-RU" sz="1800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00000"/>
              </a:lnSpc>
            </a:pPr>
            <a:r>
              <a:rPr lang="ru-RU" sz="18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Томский государственный университет (ТГУ)</a:t>
            </a:r>
          </a:p>
          <a:p>
            <a:pPr marL="285750" indent="-285750">
              <a:lnSpc>
                <a:spcPct val="150000"/>
              </a:lnSpc>
            </a:pPr>
            <a:r>
              <a:rPr lang="ru-RU" sz="1800" dirty="0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WorldSkills</a:t>
            </a:r>
            <a:r>
              <a:rPr lang="ru-RU" sz="18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Russia</a:t>
            </a:r>
            <a:endParaRPr lang="ru-RU" sz="1800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2000" b="1" dirty="0" smtClean="0">
                <a:solidFill>
                  <a:srgbClr val="0212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Аккредитованы программы ДПО:</a:t>
            </a:r>
          </a:p>
          <a:p>
            <a:pPr marL="285750" indent="-285750" defTabSz="914400">
              <a:spcBef>
                <a:spcPts val="1000"/>
              </a:spcBef>
            </a:pPr>
            <a:r>
              <a:rPr lang="ru-RU" sz="1800" dirty="0" err="1">
                <a:solidFill>
                  <a:schemeClr val="dk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РАНХиГС</a:t>
            </a:r>
            <a:r>
              <a:rPr lang="ru-RU" sz="1800" dirty="0">
                <a:solidFill>
                  <a:schemeClr val="dk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: ПП- 7, ПК-23, ПО </a:t>
            </a:r>
            <a:r>
              <a:rPr lang="ru-RU" sz="1800" dirty="0" smtClean="0">
                <a:solidFill>
                  <a:schemeClr val="dk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– 4;</a:t>
            </a:r>
            <a:endParaRPr lang="ru-RU" sz="1800" dirty="0">
              <a:solidFill>
                <a:schemeClr val="dk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285750" indent="-285750" defTabSz="914400">
              <a:spcBef>
                <a:spcPts val="1000"/>
              </a:spcBef>
            </a:pPr>
            <a:r>
              <a:rPr lang="ru-RU" sz="18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ТГУ: ПК-11, ПО </a:t>
            </a:r>
            <a:r>
              <a:rPr lang="ru-RU" sz="1800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4;</a:t>
            </a:r>
            <a:endParaRPr lang="ru-RU" sz="1800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defTabSz="914400">
              <a:spcBef>
                <a:spcPts val="1000"/>
              </a:spcBef>
            </a:pPr>
            <a:r>
              <a:rPr lang="ru-RU" sz="1800" dirty="0" err="1" smtClean="0">
                <a:solidFill>
                  <a:schemeClr val="dk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WorldSkills</a:t>
            </a:r>
            <a:r>
              <a:rPr lang="ru-RU" sz="1800" dirty="0">
                <a:solidFill>
                  <a:schemeClr val="dk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: </a:t>
            </a:r>
            <a:r>
              <a:rPr lang="ru-RU" sz="1800" dirty="0" smtClean="0">
                <a:solidFill>
                  <a:schemeClr val="dk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7.</a:t>
            </a:r>
            <a:endParaRPr lang="ru-RU" sz="1800" dirty="0">
              <a:solidFill>
                <a:schemeClr val="dk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 smtClean="0">
              <a:solidFill>
                <a:srgbClr val="02128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18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1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1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1800" b="1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Объект 2"/>
          <p:cNvSpPr txBox="1">
            <a:spLocks/>
          </p:cNvSpPr>
          <p:nvPr/>
        </p:nvSpPr>
        <p:spPr>
          <a:xfrm>
            <a:off x="5006836" y="2228629"/>
            <a:ext cx="5503766" cy="52703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ru-RU" sz="2400" kern="1200">
                <a:solidFill>
                  <a:srgbClr val="11253D"/>
                </a:solidFill>
                <a:latin typeface="TT Norms Pro Light" panose="02000503020000020003" pitchFamily="2" charset="0"/>
                <a:ea typeface="+mj-ea"/>
                <a:cs typeface="Gotham Pro Light" panose="02000503030000020004" pitchFamily="50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2400" kern="1200">
                <a:solidFill>
                  <a:srgbClr val="11253D"/>
                </a:solidFill>
                <a:latin typeface="TT Norms Pro Light" panose="02000503020000020003" pitchFamily="2" charset="0"/>
                <a:ea typeface="+mj-ea"/>
                <a:cs typeface="Gotham Pro Light" panose="02000503030000020004" pitchFamily="50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2400" kern="1200">
                <a:solidFill>
                  <a:srgbClr val="11253D"/>
                </a:solidFill>
                <a:latin typeface="TT Norms Pro Light" panose="02000503020000020003" pitchFamily="2" charset="0"/>
                <a:ea typeface="+mj-ea"/>
                <a:cs typeface="Gotham Pro Light" panose="02000503030000020004" pitchFamily="50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2400" kern="1200">
                <a:solidFill>
                  <a:srgbClr val="11253D"/>
                </a:solidFill>
                <a:latin typeface="TT Norms Pro Light" panose="02000503020000020003" pitchFamily="2" charset="0"/>
                <a:ea typeface="+mj-ea"/>
                <a:cs typeface="Gotham Pro Light" panose="02000503030000020004" pitchFamily="50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2400" kern="1200">
                <a:solidFill>
                  <a:srgbClr val="11253D"/>
                </a:solidFill>
                <a:latin typeface="TT Norms Pro Light" panose="02000503020000020003" pitchFamily="2" charset="0"/>
                <a:ea typeface="+mj-ea"/>
                <a:cs typeface="Gotham Pro Light" panose="02000503030000020004" pitchFamily="50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ru-RU" sz="2000" b="1" dirty="0" smtClean="0">
                <a:solidFill>
                  <a:srgbClr val="0212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Прошли обучение:</a:t>
            </a:r>
            <a:endParaRPr lang="ru-RU" sz="2000" b="1" dirty="0">
              <a:solidFill>
                <a:srgbClr val="02128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00000"/>
              </a:lnSpc>
            </a:pPr>
            <a:r>
              <a:rPr lang="ru-RU" sz="1800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8 553 человека (</a:t>
            </a:r>
            <a:r>
              <a:rPr lang="ru-RU" sz="1800" u="sng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98% выполнения квоты Университета</a:t>
            </a:r>
            <a:r>
              <a:rPr lang="ru-RU" sz="1800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1800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ru-RU" sz="2000" b="1" dirty="0" smtClean="0">
                <a:solidFill>
                  <a:srgbClr val="0212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Подтвердили занятость:</a:t>
            </a:r>
            <a:endParaRPr lang="ru-RU" sz="2000" b="1" dirty="0">
              <a:solidFill>
                <a:srgbClr val="02128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00000"/>
              </a:lnSpc>
            </a:pPr>
            <a:r>
              <a:rPr lang="ru-RU" sz="1800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7 475 человек (</a:t>
            </a:r>
            <a:r>
              <a:rPr lang="ru-RU" sz="1800" u="sng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87% выполнения </a:t>
            </a:r>
            <a:r>
              <a:rPr lang="en-US" sz="1800" u="sng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KPI</a:t>
            </a:r>
            <a:r>
              <a:rPr lang="ru-RU" sz="1800" u="sng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 занятости</a:t>
            </a:r>
            <a:r>
              <a:rPr lang="ru-RU" sz="1800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1800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800" b="1" u="sng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979981" y="4451022"/>
            <a:ext cx="5585900" cy="21082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2000" b="1" dirty="0">
                <a:solidFill>
                  <a:srgbClr val="0212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 них трудоустроены и сохранили занятость: </a:t>
            </a:r>
            <a:endParaRPr lang="ru-RU" sz="2000" b="1" dirty="0" smtClean="0">
              <a:solidFill>
                <a:srgbClr val="02128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ru-RU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4640 человека</a:t>
            </a:r>
            <a:endParaRPr lang="ru-RU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ru-RU" sz="1800" b="1" dirty="0">
                <a:solidFill>
                  <a:srgbClr val="0212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Открыли свой бизнес, </a:t>
            </a:r>
            <a:r>
              <a:rPr lang="ru-RU" sz="1800" b="1" dirty="0" err="1">
                <a:solidFill>
                  <a:srgbClr val="0212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самозанятость</a:t>
            </a:r>
            <a:r>
              <a:rPr lang="ru-RU" sz="1800" b="1" dirty="0">
                <a:solidFill>
                  <a:srgbClr val="0212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или крестьянско-фермерское хозяйство</a:t>
            </a:r>
            <a:r>
              <a:rPr lang="ru-RU" sz="1800" b="1" dirty="0" smtClean="0">
                <a:solidFill>
                  <a:srgbClr val="0212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spcAft>
                <a:spcPts val="600"/>
              </a:spcAft>
            </a:pPr>
            <a:r>
              <a:rPr lang="ru-RU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2835 человека</a:t>
            </a:r>
            <a:endParaRPr lang="ru-RU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8316822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Box 50"/>
          <p:cNvSpPr txBox="1"/>
          <p:nvPr/>
        </p:nvSpPr>
        <p:spPr>
          <a:xfrm>
            <a:off x="645348" y="1044327"/>
            <a:ext cx="9568747" cy="819431"/>
          </a:xfrm>
          <a:prstGeom prst="rect">
            <a:avLst/>
          </a:prstGeom>
          <a:noFill/>
        </p:spPr>
        <p:txBody>
          <a:bodyPr wrap="square" lIns="86080" tIns="43041" rIns="86080" bIns="43041" rtlCol="0">
            <a:spAutoFit/>
          </a:bodyPr>
          <a:lstStyle/>
          <a:p>
            <a:pPr marL="0" marR="0" lvl="0" indent="0" algn="l" defTabSz="1041554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-150" normalizeH="0" baseline="0" noProof="0" dirty="0" smtClean="0">
                <a:ln>
                  <a:noFill/>
                </a:ln>
                <a:solidFill>
                  <a:srgbClr val="021288"/>
                </a:solidFill>
                <a:effectLst/>
                <a:uLnTx/>
                <a:uFillTx/>
                <a:latin typeface="Arial Black" panose="020B0A04020102020204" pitchFamily="34" charset="0"/>
              </a:rPr>
              <a:t>Программы </a:t>
            </a:r>
            <a:r>
              <a:rPr lang="ru-RU" sz="2800" spc="-150" dirty="0" smtClean="0">
                <a:solidFill>
                  <a:srgbClr val="021288"/>
                </a:solidFill>
                <a:latin typeface="Arial Black" panose="020B0A04020102020204" pitchFamily="34" charset="0"/>
              </a:rPr>
              <a:t>профессиональной переподготовки, аккредитованные для реализации в 2022 году</a:t>
            </a:r>
            <a:endParaRPr kumimoji="0" lang="ru-RU" sz="2800" b="0" i="0" u="none" strike="noStrike" kern="1200" cap="none" spc="-150" normalizeH="0" baseline="0" noProof="0" dirty="0">
              <a:ln>
                <a:noFill/>
              </a:ln>
              <a:solidFill>
                <a:srgbClr val="021288"/>
              </a:solidFill>
              <a:effectLst/>
              <a:uLnTx/>
              <a:uFillTx/>
              <a:latin typeface="Arial Black" panose="020B0A0402010202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1041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83784-5F4D-4D68-A130-D1BF6EFCAF0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2128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1041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02128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188" y="540271"/>
            <a:ext cx="1251720" cy="23561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645348" y="1683360"/>
            <a:ext cx="9705908" cy="348533"/>
          </a:xfrm>
          <a:prstGeom prst="rect">
            <a:avLst/>
          </a:prstGeom>
          <a:noFill/>
        </p:spPr>
        <p:txBody>
          <a:bodyPr wrap="square" lIns="86080" tIns="43041" rIns="86080" bIns="43041" rtlCol="0">
            <a:spAutoFit/>
          </a:bodyPr>
          <a:lstStyle/>
          <a:p>
            <a:pPr lvl="0">
              <a:lnSpc>
                <a:spcPct val="85000"/>
              </a:lnSpc>
              <a:defRPr/>
            </a:pPr>
            <a:r>
              <a:rPr lang="ru-RU" sz="2000" dirty="0">
                <a:solidFill>
                  <a:srgbClr val="FF0044"/>
                </a:solidFill>
                <a:latin typeface="Arial Black" panose="020B0A04020102020204" pitchFamily="34" charset="0"/>
              </a:rPr>
              <a:t>			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6018372"/>
              </p:ext>
            </p:extLst>
          </p:nvPr>
        </p:nvGraphicFramePr>
        <p:xfrm>
          <a:off x="661870" y="2168474"/>
          <a:ext cx="9454325" cy="4706697"/>
        </p:xfrm>
        <a:graphic>
          <a:graphicData uri="http://schemas.openxmlformats.org/drawingml/2006/table">
            <a:tbl>
              <a:tblPr/>
              <a:tblGrid>
                <a:gridCol w="883032">
                  <a:extLst>
                    <a:ext uri="{9D8B030D-6E8A-4147-A177-3AD203B41FA5}">
                      <a16:colId xmlns:a16="http://schemas.microsoft.com/office/drawing/2014/main" val="4067095830"/>
                    </a:ext>
                  </a:extLst>
                </a:gridCol>
                <a:gridCol w="2660869">
                  <a:extLst>
                    <a:ext uri="{9D8B030D-6E8A-4147-A177-3AD203B41FA5}">
                      <a16:colId xmlns:a16="http://schemas.microsoft.com/office/drawing/2014/main" val="99979540"/>
                    </a:ext>
                  </a:extLst>
                </a:gridCol>
                <a:gridCol w="2496036">
                  <a:extLst>
                    <a:ext uri="{9D8B030D-6E8A-4147-A177-3AD203B41FA5}">
                      <a16:colId xmlns:a16="http://schemas.microsoft.com/office/drawing/2014/main" val="2248463977"/>
                    </a:ext>
                  </a:extLst>
                </a:gridCol>
                <a:gridCol w="1907348">
                  <a:extLst>
                    <a:ext uri="{9D8B030D-6E8A-4147-A177-3AD203B41FA5}">
                      <a16:colId xmlns:a16="http://schemas.microsoft.com/office/drawing/2014/main" val="2307698449"/>
                    </a:ext>
                  </a:extLst>
                </a:gridCol>
                <a:gridCol w="1507040">
                  <a:extLst>
                    <a:ext uri="{9D8B030D-6E8A-4147-A177-3AD203B41FA5}">
                      <a16:colId xmlns:a16="http://schemas.microsoft.com/office/drawing/2014/main" val="2565288388"/>
                    </a:ext>
                  </a:extLst>
                </a:gridCol>
              </a:tblGrid>
              <a:tr h="67107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№</a:t>
                      </a:r>
                    </a:p>
                  </a:txBody>
                  <a:tcPr marL="7988" marR="7988" marT="79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Направление программы</a:t>
                      </a:r>
                    </a:p>
                  </a:txBody>
                  <a:tcPr marL="7988" marR="7988" marT="79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Наименование программы</a:t>
                      </a:r>
                    </a:p>
                  </a:txBody>
                  <a:tcPr marL="7988" marR="7988" marT="79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Профессия</a:t>
                      </a:r>
                    </a:p>
                  </a:txBody>
                  <a:tcPr marL="7988" marR="7988" marT="79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Трудоемкость программы, часов</a:t>
                      </a:r>
                    </a:p>
                  </a:txBody>
                  <a:tcPr marL="7988" marR="7988" marT="79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0938636"/>
                  </a:ext>
                </a:extLst>
              </a:tr>
              <a:tr h="44029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988" marR="7988" marT="79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Физическая культура и спорт</a:t>
                      </a:r>
                    </a:p>
                  </a:txBody>
                  <a:tcPr marL="7988" marR="7988" marT="79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Подготовка тренеров-преподавателей по физической культуре и спорту</a:t>
                      </a:r>
                    </a:p>
                  </a:txBody>
                  <a:tcPr marL="7988" marR="7988" marT="79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Тренер (тренер-преподаватель физической культуры)</a:t>
                      </a:r>
                    </a:p>
                  </a:txBody>
                  <a:tcPr marL="7988" marR="7988" marT="79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254</a:t>
                      </a:r>
                    </a:p>
                  </a:txBody>
                  <a:tcPr marL="7988" marR="7988" marT="79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3477479"/>
                  </a:ext>
                </a:extLst>
              </a:tr>
              <a:tr h="77746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988" marR="7988" marT="79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Сервис, оказание услуг населению (торговля, техническое обслуживание, ремонт, предоставление персональных услуг, услуги гостеприимства, общественное питание и пр.)</a:t>
                      </a:r>
                    </a:p>
                  </a:txBody>
                  <a:tcPr marL="7988" marR="7988" marT="79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Интернет-маркетинг</a:t>
                      </a:r>
                    </a:p>
                  </a:txBody>
                  <a:tcPr marL="7988" marR="7988" marT="79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Интернет-маркетолог</a:t>
                      </a:r>
                    </a:p>
                  </a:txBody>
                  <a:tcPr marL="7988" marR="7988" marT="79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256</a:t>
                      </a:r>
                    </a:p>
                  </a:txBody>
                  <a:tcPr marL="7988" marR="7988" marT="79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5339271"/>
                  </a:ext>
                </a:extLst>
              </a:tr>
              <a:tr h="31098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988" marR="7988" marT="79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Административно-управленческая и офисная деятельность</a:t>
                      </a:r>
                    </a:p>
                  </a:txBody>
                  <a:tcPr marL="7988" marR="7988" marT="79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Кадровое делопроизводство</a:t>
                      </a:r>
                    </a:p>
                  </a:txBody>
                  <a:tcPr marL="7988" marR="7988" marT="79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Специалист отдела кадрового делопроизводства</a:t>
                      </a:r>
                    </a:p>
                  </a:txBody>
                  <a:tcPr marL="7988" marR="7988" marT="79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256</a:t>
                      </a:r>
                    </a:p>
                  </a:txBody>
                  <a:tcPr marL="7988" marR="7988" marT="79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7787430"/>
                  </a:ext>
                </a:extLst>
              </a:tr>
              <a:tr h="31098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988" marR="7988" marT="79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Информационные и коммуникационные технологии</a:t>
                      </a:r>
                    </a:p>
                  </a:txBody>
                  <a:tcPr marL="7988" marR="7988" marT="79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Графический дизайн</a:t>
                      </a:r>
                    </a:p>
                  </a:txBody>
                  <a:tcPr marL="7988" marR="7988" marT="79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Графический дизайнер</a:t>
                      </a:r>
                    </a:p>
                  </a:txBody>
                  <a:tcPr marL="7988" marR="7988" marT="79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256</a:t>
                      </a:r>
                    </a:p>
                  </a:txBody>
                  <a:tcPr marL="7988" marR="7988" marT="79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8523922"/>
                  </a:ext>
                </a:extLst>
              </a:tr>
              <a:tr h="31098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7988" marR="7988" marT="79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Административно-управленческая и офисная деятельность</a:t>
                      </a:r>
                    </a:p>
                  </a:txBody>
                  <a:tcPr marL="7988" marR="7988" marT="79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Управление персоналом организации</a:t>
                      </a:r>
                    </a:p>
                  </a:txBody>
                  <a:tcPr marL="7988" marR="7988" marT="79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Специалист по управлению персоналом</a:t>
                      </a:r>
                    </a:p>
                  </a:txBody>
                  <a:tcPr marL="7988" marR="7988" marT="79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256</a:t>
                      </a:r>
                    </a:p>
                  </a:txBody>
                  <a:tcPr marL="7988" marR="7988" marT="79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3558746"/>
                  </a:ext>
                </a:extLst>
              </a:tr>
              <a:tr h="31098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7988" marR="7988" marT="79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Информационные и коммуникационные технологии</a:t>
                      </a:r>
                    </a:p>
                  </a:txBody>
                  <a:tcPr marL="7988" marR="7988" marT="79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Веб-дизайн и разработка сайтов</a:t>
                      </a:r>
                    </a:p>
                  </a:txBody>
                  <a:tcPr marL="7988" marR="7988" marT="79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Web-</a:t>
                      </a:r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дизайнер</a:t>
                      </a:r>
                    </a:p>
                  </a:txBody>
                  <a:tcPr marL="7988" marR="7988" marT="79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256</a:t>
                      </a:r>
                    </a:p>
                  </a:txBody>
                  <a:tcPr marL="7988" marR="7988" marT="79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6138136"/>
                  </a:ext>
                </a:extLst>
              </a:tr>
              <a:tr h="16367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7988" marR="7988" marT="79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Финансы и экономика</a:t>
                      </a:r>
                    </a:p>
                  </a:txBody>
                  <a:tcPr marL="7988" marR="7988" marT="79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Бухгалтерский учет, анализ и аудит</a:t>
                      </a:r>
                    </a:p>
                  </a:txBody>
                  <a:tcPr marL="7988" marR="7988" marT="79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Бухгалтер</a:t>
                      </a:r>
                    </a:p>
                  </a:txBody>
                  <a:tcPr marL="7988" marR="7988" marT="79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256</a:t>
                      </a:r>
                    </a:p>
                  </a:txBody>
                  <a:tcPr marL="7988" marR="7988" marT="79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6649267"/>
                  </a:ext>
                </a:extLst>
              </a:tr>
              <a:tr h="31098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7988" marR="7988" marT="79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Административно-управленческая и офисная деятельность</a:t>
                      </a:r>
                    </a:p>
                  </a:txBody>
                  <a:tcPr marL="7988" marR="7988" marT="79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Школа предпринимательства «Взлет»</a:t>
                      </a:r>
                    </a:p>
                  </a:txBody>
                  <a:tcPr marL="7988" marR="7988" marT="79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Руководитель (открытие своего дела)</a:t>
                      </a:r>
                    </a:p>
                  </a:txBody>
                  <a:tcPr marL="7988" marR="7988" marT="79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256</a:t>
                      </a:r>
                    </a:p>
                  </a:txBody>
                  <a:tcPr marL="7988" marR="7988" marT="79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6610318"/>
                  </a:ext>
                </a:extLst>
              </a:tr>
              <a:tr h="31098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7988" marR="7988" marT="79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Связь, средства массовой информации, издательство и полиграфия</a:t>
                      </a:r>
                    </a:p>
                  </a:txBody>
                  <a:tcPr marL="7988" marR="7988" marT="79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Копирайтер</a:t>
                      </a:r>
                    </a:p>
                  </a:txBody>
                  <a:tcPr marL="7988" marR="7988" marT="79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Копирайтер</a:t>
                      </a:r>
                    </a:p>
                  </a:txBody>
                  <a:tcPr marL="7988" marR="7988" marT="79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256</a:t>
                      </a:r>
                    </a:p>
                  </a:txBody>
                  <a:tcPr marL="7988" marR="7988" marT="79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0508"/>
                  </a:ext>
                </a:extLst>
              </a:tr>
              <a:tr h="77746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7988" marR="7988" marT="79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Сервис, оказание услуг населению (торговля, техническое обслуживание, ремонт, предоставление персональных услуг, услуги гостеприимства, общественное питание и пр.)</a:t>
                      </a:r>
                    </a:p>
                  </a:txBody>
                  <a:tcPr marL="7988" marR="7988" marT="79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Руководитель интернет магазина</a:t>
                      </a:r>
                    </a:p>
                  </a:txBody>
                  <a:tcPr marL="7988" marR="7988" marT="79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Менеджер</a:t>
                      </a:r>
                    </a:p>
                  </a:txBody>
                  <a:tcPr marL="7988" marR="7988" marT="79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256</a:t>
                      </a:r>
                    </a:p>
                  </a:txBody>
                  <a:tcPr marL="7988" marR="7988" marT="79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53702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1654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1041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83784-5F4D-4D68-A130-D1BF6EFCAF0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2128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1041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02128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188" y="540271"/>
            <a:ext cx="1251720" cy="23561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645348" y="1683360"/>
            <a:ext cx="8769803" cy="348533"/>
          </a:xfrm>
          <a:prstGeom prst="rect">
            <a:avLst/>
          </a:prstGeom>
          <a:noFill/>
        </p:spPr>
        <p:txBody>
          <a:bodyPr wrap="square" lIns="86080" tIns="43041" rIns="86080" bIns="43041" rtlCol="0">
            <a:spAutoFit/>
          </a:bodyPr>
          <a:lstStyle/>
          <a:p>
            <a:pPr lvl="0">
              <a:lnSpc>
                <a:spcPct val="85000"/>
              </a:lnSpc>
              <a:defRPr/>
            </a:pPr>
            <a:r>
              <a:rPr lang="ru-RU" sz="2000" dirty="0">
                <a:solidFill>
                  <a:srgbClr val="FF0044"/>
                </a:solidFill>
                <a:latin typeface="Arial Black" panose="020B0A04020102020204" pitchFamily="34" charset="0"/>
              </a:rPr>
              <a:t>		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216425"/>
              </p:ext>
            </p:extLst>
          </p:nvPr>
        </p:nvGraphicFramePr>
        <p:xfrm>
          <a:off x="645348" y="2126511"/>
          <a:ext cx="9454329" cy="4606077"/>
        </p:xfrm>
        <a:graphic>
          <a:graphicData uri="http://schemas.openxmlformats.org/drawingml/2006/table">
            <a:tbl>
              <a:tblPr/>
              <a:tblGrid>
                <a:gridCol w="883032">
                  <a:extLst>
                    <a:ext uri="{9D8B030D-6E8A-4147-A177-3AD203B41FA5}">
                      <a16:colId xmlns:a16="http://schemas.microsoft.com/office/drawing/2014/main" val="898192279"/>
                    </a:ext>
                  </a:extLst>
                </a:gridCol>
                <a:gridCol w="2660870">
                  <a:extLst>
                    <a:ext uri="{9D8B030D-6E8A-4147-A177-3AD203B41FA5}">
                      <a16:colId xmlns:a16="http://schemas.microsoft.com/office/drawing/2014/main" val="1094002766"/>
                    </a:ext>
                  </a:extLst>
                </a:gridCol>
                <a:gridCol w="2496037">
                  <a:extLst>
                    <a:ext uri="{9D8B030D-6E8A-4147-A177-3AD203B41FA5}">
                      <a16:colId xmlns:a16="http://schemas.microsoft.com/office/drawing/2014/main" val="1939421683"/>
                    </a:ext>
                  </a:extLst>
                </a:gridCol>
                <a:gridCol w="1907349">
                  <a:extLst>
                    <a:ext uri="{9D8B030D-6E8A-4147-A177-3AD203B41FA5}">
                      <a16:colId xmlns:a16="http://schemas.microsoft.com/office/drawing/2014/main" val="634318892"/>
                    </a:ext>
                  </a:extLst>
                </a:gridCol>
                <a:gridCol w="1507041">
                  <a:extLst>
                    <a:ext uri="{9D8B030D-6E8A-4147-A177-3AD203B41FA5}">
                      <a16:colId xmlns:a16="http://schemas.microsoft.com/office/drawing/2014/main" val="2355123905"/>
                    </a:ext>
                  </a:extLst>
                </a:gridCol>
              </a:tblGrid>
              <a:tr h="70073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№</a:t>
                      </a:r>
                    </a:p>
                  </a:txBody>
                  <a:tcPr marL="8459" marR="8459" marT="8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Направление программы</a:t>
                      </a:r>
                    </a:p>
                  </a:txBody>
                  <a:tcPr marL="8459" marR="8459" marT="8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Наименование программы</a:t>
                      </a:r>
                    </a:p>
                  </a:txBody>
                  <a:tcPr marL="8459" marR="8459" marT="8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Профессия</a:t>
                      </a:r>
                    </a:p>
                  </a:txBody>
                  <a:tcPr marL="8459" marR="8459" marT="8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Трудоемкость программы, часов</a:t>
                      </a:r>
                    </a:p>
                  </a:txBody>
                  <a:tcPr marL="8459" marR="8459" marT="8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4738160"/>
                  </a:ext>
                </a:extLst>
              </a:tr>
              <a:tr h="81183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59" marR="8459" marT="8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Сервис, оказание услуг населению (торговля, техническое обслуживание, ремонт, предоставление персональных услуг, услуги гостеприимства, общественное питание и пр.)</a:t>
                      </a:r>
                    </a:p>
                  </a:txBody>
                  <a:tcPr marL="8459" marR="8459" marT="8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Менеджер по работе с </a:t>
                      </a:r>
                      <a:r>
                        <a:rPr lang="ru-RU" sz="10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маркетплейсами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59" marR="8459" marT="8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Менеджер</a:t>
                      </a:r>
                    </a:p>
                  </a:txBody>
                  <a:tcPr marL="8459" marR="8459" marT="8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256</a:t>
                      </a:r>
                    </a:p>
                  </a:txBody>
                  <a:tcPr marL="8459" marR="8459" marT="8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481149"/>
                  </a:ext>
                </a:extLst>
              </a:tr>
              <a:tr h="32473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59" marR="8459" marT="8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Информационные и коммуникационные технологии</a:t>
                      </a:r>
                    </a:p>
                  </a:txBody>
                  <a:tcPr marL="8459" marR="8459" marT="8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Цифровой дизайн </a:t>
                      </a:r>
                    </a:p>
                  </a:txBody>
                  <a:tcPr marL="8459" marR="8459" marT="8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Web-</a:t>
                      </a:r>
                      <a:r>
                        <a:rPr lang="ru-RU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дизайнер</a:t>
                      </a:r>
                    </a:p>
                  </a:txBody>
                  <a:tcPr marL="8459" marR="8459" marT="8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256</a:t>
                      </a:r>
                    </a:p>
                  </a:txBody>
                  <a:tcPr marL="8459" marR="8459" marT="8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6684855"/>
                  </a:ext>
                </a:extLst>
              </a:tr>
              <a:tr h="64946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59" marR="8459" marT="8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Административно-управленческая и офисная деятельность</a:t>
                      </a:r>
                    </a:p>
                  </a:txBody>
                  <a:tcPr marL="8459" marR="8459" marT="8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Специалист в сфере государственных, муниципальных и коммерческих закупок (по 44-ФЗ и 223-ФЗ)</a:t>
                      </a:r>
                    </a:p>
                  </a:txBody>
                  <a:tcPr marL="8459" marR="8459" marT="8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Менеджер по закупкам</a:t>
                      </a:r>
                    </a:p>
                  </a:txBody>
                  <a:tcPr marL="8459" marR="8459" marT="8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256</a:t>
                      </a:r>
                    </a:p>
                  </a:txBody>
                  <a:tcPr marL="8459" marR="8459" marT="8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318408"/>
                  </a:ext>
                </a:extLst>
              </a:tr>
              <a:tr h="32473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59" marR="8459" marT="8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Образование и наука</a:t>
                      </a:r>
                    </a:p>
                  </a:txBody>
                  <a:tcPr marL="8459" marR="8459" marT="8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Педагогика в современной цифровой образовательной среде</a:t>
                      </a:r>
                    </a:p>
                  </a:txBody>
                  <a:tcPr marL="8459" marR="8459" marT="8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Педагог/Преподаватель (цифровой педагог)</a:t>
                      </a:r>
                    </a:p>
                  </a:txBody>
                  <a:tcPr marL="8459" marR="8459" marT="8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256</a:t>
                      </a:r>
                    </a:p>
                  </a:txBody>
                  <a:tcPr marL="8459" marR="8459" marT="8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4134374"/>
                  </a:ext>
                </a:extLst>
              </a:tr>
              <a:tr h="32473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59" marR="8459" marT="8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Образование и наука</a:t>
                      </a:r>
                    </a:p>
                  </a:txBody>
                  <a:tcPr marL="8459" marR="8459" marT="8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Педагогика дошкольного образования</a:t>
                      </a:r>
                    </a:p>
                  </a:txBody>
                  <a:tcPr marL="8459" marR="8459" marT="8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Педагог (воспитатель дошкольного образования)</a:t>
                      </a:r>
                    </a:p>
                  </a:txBody>
                  <a:tcPr marL="8459" marR="8459" marT="8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256</a:t>
                      </a:r>
                    </a:p>
                  </a:txBody>
                  <a:tcPr marL="8459" marR="8459" marT="8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6548537"/>
                  </a:ext>
                </a:extLst>
              </a:tr>
              <a:tr h="32473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59" marR="8459" marT="8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Административно-управленческая и офисная деятельность</a:t>
                      </a:r>
                    </a:p>
                  </a:txBody>
                  <a:tcPr marL="8459" marR="8459" marT="8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Документационный менеджмент</a:t>
                      </a:r>
                    </a:p>
                  </a:txBody>
                  <a:tcPr marL="8459" marR="8459" marT="8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Делопроизводитель</a:t>
                      </a:r>
                    </a:p>
                  </a:txBody>
                  <a:tcPr marL="8459" marR="8459" marT="8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256</a:t>
                      </a:r>
                    </a:p>
                  </a:txBody>
                  <a:tcPr marL="8459" marR="8459" marT="8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6384246"/>
                  </a:ext>
                </a:extLst>
              </a:tr>
              <a:tr h="32473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59" marR="8459" marT="8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Административно-управленческая и офисная деятельность</a:t>
                      </a:r>
                    </a:p>
                  </a:txBody>
                  <a:tcPr marL="8459" marR="8459" marT="8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Карьерное консультирование</a:t>
                      </a:r>
                    </a:p>
                  </a:txBody>
                  <a:tcPr marL="8459" marR="8459" marT="8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Консультант</a:t>
                      </a:r>
                    </a:p>
                  </a:txBody>
                  <a:tcPr marL="8459" marR="8459" marT="8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256</a:t>
                      </a:r>
                    </a:p>
                  </a:txBody>
                  <a:tcPr marL="8459" marR="8459" marT="8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6608523"/>
                  </a:ext>
                </a:extLst>
              </a:tr>
              <a:tr h="17091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59" marR="8459" marT="8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Транспорт</a:t>
                      </a:r>
                    </a:p>
                  </a:txBody>
                  <a:tcPr marL="8459" marR="8459" marT="8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Логистика</a:t>
                      </a:r>
                    </a:p>
                  </a:txBody>
                  <a:tcPr marL="8459" marR="8459" marT="8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Логист</a:t>
                      </a:r>
                    </a:p>
                  </a:txBody>
                  <a:tcPr marL="8459" marR="8459" marT="8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256</a:t>
                      </a:r>
                    </a:p>
                  </a:txBody>
                  <a:tcPr marL="8459" marR="8459" marT="8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1556603"/>
                  </a:ext>
                </a:extLst>
              </a:tr>
              <a:tr h="32473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59" marR="8459" marT="8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Административно-управленческая и офисная деятельность</a:t>
                      </a:r>
                    </a:p>
                  </a:txBody>
                  <a:tcPr marL="8459" marR="8459" marT="8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Управление проектами</a:t>
                      </a:r>
                    </a:p>
                  </a:txBody>
                  <a:tcPr marL="8459" marR="8459" marT="8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Менеджер</a:t>
                      </a:r>
                    </a:p>
                  </a:txBody>
                  <a:tcPr marL="8459" marR="8459" marT="8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256</a:t>
                      </a:r>
                    </a:p>
                  </a:txBody>
                  <a:tcPr marL="8459" marR="8459" marT="8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6203642"/>
                  </a:ext>
                </a:extLst>
              </a:tr>
              <a:tr h="32473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59" marR="8459" marT="8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Административно-управленческая и офисная деятельность</a:t>
                      </a:r>
                    </a:p>
                  </a:txBody>
                  <a:tcPr marL="8459" marR="8459" marT="8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Дизайн-интерьеров</a:t>
                      </a:r>
                    </a:p>
                  </a:txBody>
                  <a:tcPr marL="8459" marR="8459" marT="8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Дизайн-интерьеров</a:t>
                      </a:r>
                    </a:p>
                  </a:txBody>
                  <a:tcPr marL="8459" marR="8459" marT="8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256</a:t>
                      </a:r>
                    </a:p>
                  </a:txBody>
                  <a:tcPr marL="8459" marR="8459" marT="8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7464463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45348" y="1044327"/>
            <a:ext cx="9568747" cy="819431"/>
          </a:xfrm>
          <a:prstGeom prst="rect">
            <a:avLst/>
          </a:prstGeom>
          <a:noFill/>
        </p:spPr>
        <p:txBody>
          <a:bodyPr wrap="square" lIns="86080" tIns="43041" rIns="86080" bIns="43041" rtlCol="0">
            <a:spAutoFit/>
          </a:bodyPr>
          <a:lstStyle/>
          <a:p>
            <a:pPr marL="0" marR="0" lvl="0" indent="0" algn="l" defTabSz="1041554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-150" normalizeH="0" baseline="0" noProof="0" dirty="0" smtClean="0">
                <a:ln>
                  <a:noFill/>
                </a:ln>
                <a:solidFill>
                  <a:srgbClr val="021288"/>
                </a:solidFill>
                <a:effectLst/>
                <a:uLnTx/>
                <a:uFillTx/>
                <a:latin typeface="Arial Black" panose="020B0A04020102020204" pitchFamily="34" charset="0"/>
              </a:rPr>
              <a:t>Программы </a:t>
            </a:r>
            <a:r>
              <a:rPr lang="ru-RU" sz="2800" spc="-150" dirty="0" smtClean="0">
                <a:solidFill>
                  <a:srgbClr val="021288"/>
                </a:solidFill>
                <a:latin typeface="Arial Black" panose="020B0A04020102020204" pitchFamily="34" charset="0"/>
              </a:rPr>
              <a:t>профессиональной переподготовки, аккредитованные для реализации в 2022 году</a:t>
            </a:r>
            <a:endParaRPr kumimoji="0" lang="ru-RU" sz="2800" b="0" i="0" u="none" strike="noStrike" kern="1200" cap="none" spc="-150" normalizeH="0" baseline="0" noProof="0" dirty="0">
              <a:ln>
                <a:noFill/>
              </a:ln>
              <a:solidFill>
                <a:srgbClr val="021288"/>
              </a:solidFill>
              <a:effectLst/>
              <a:uLnTx/>
              <a:uFillTx/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57963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1041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83784-5F4D-4D68-A130-D1BF6EFCAF0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2128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1041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02128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188" y="540271"/>
            <a:ext cx="1251720" cy="23561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645348" y="1683360"/>
            <a:ext cx="8769803" cy="348533"/>
          </a:xfrm>
          <a:prstGeom prst="rect">
            <a:avLst/>
          </a:prstGeom>
          <a:noFill/>
        </p:spPr>
        <p:txBody>
          <a:bodyPr wrap="square" lIns="86080" tIns="43041" rIns="86080" bIns="43041" rtlCol="0">
            <a:spAutoFit/>
          </a:bodyPr>
          <a:lstStyle/>
          <a:p>
            <a:pPr lvl="0">
              <a:lnSpc>
                <a:spcPct val="85000"/>
              </a:lnSpc>
              <a:defRPr/>
            </a:pPr>
            <a:r>
              <a:rPr lang="ru-RU" sz="2000" dirty="0">
                <a:solidFill>
                  <a:srgbClr val="FF0044"/>
                </a:solidFill>
                <a:latin typeface="Arial Black" panose="020B0A04020102020204" pitchFamily="34" charset="0"/>
              </a:rPr>
              <a:t>		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3455823"/>
              </p:ext>
            </p:extLst>
          </p:nvPr>
        </p:nvGraphicFramePr>
        <p:xfrm>
          <a:off x="738188" y="1683360"/>
          <a:ext cx="9361487" cy="5344217"/>
        </p:xfrm>
        <a:graphic>
          <a:graphicData uri="http://schemas.openxmlformats.org/drawingml/2006/table">
            <a:tbl>
              <a:tblPr/>
              <a:tblGrid>
                <a:gridCol w="874361">
                  <a:extLst>
                    <a:ext uri="{9D8B030D-6E8A-4147-A177-3AD203B41FA5}">
                      <a16:colId xmlns:a16="http://schemas.microsoft.com/office/drawing/2014/main" val="797283050"/>
                    </a:ext>
                  </a:extLst>
                </a:gridCol>
                <a:gridCol w="2634739">
                  <a:extLst>
                    <a:ext uri="{9D8B030D-6E8A-4147-A177-3AD203B41FA5}">
                      <a16:colId xmlns:a16="http://schemas.microsoft.com/office/drawing/2014/main" val="1147705582"/>
                    </a:ext>
                  </a:extLst>
                </a:gridCol>
                <a:gridCol w="2471526">
                  <a:extLst>
                    <a:ext uri="{9D8B030D-6E8A-4147-A177-3AD203B41FA5}">
                      <a16:colId xmlns:a16="http://schemas.microsoft.com/office/drawing/2014/main" val="3783742607"/>
                    </a:ext>
                  </a:extLst>
                </a:gridCol>
                <a:gridCol w="1888619">
                  <a:extLst>
                    <a:ext uri="{9D8B030D-6E8A-4147-A177-3AD203B41FA5}">
                      <a16:colId xmlns:a16="http://schemas.microsoft.com/office/drawing/2014/main" val="4166218319"/>
                    </a:ext>
                  </a:extLst>
                </a:gridCol>
                <a:gridCol w="1492242">
                  <a:extLst>
                    <a:ext uri="{9D8B030D-6E8A-4147-A177-3AD203B41FA5}">
                      <a16:colId xmlns:a16="http://schemas.microsoft.com/office/drawing/2014/main" val="322708251"/>
                    </a:ext>
                  </a:extLst>
                </a:gridCol>
              </a:tblGrid>
              <a:tr h="56451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№</a:t>
                      </a:r>
                    </a:p>
                  </a:txBody>
                  <a:tcPr marL="6913" marR="6913" marT="69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Направление программы</a:t>
                      </a:r>
                    </a:p>
                  </a:txBody>
                  <a:tcPr marL="6913" marR="6913" marT="69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Наименование программы</a:t>
                      </a:r>
                    </a:p>
                  </a:txBody>
                  <a:tcPr marL="6913" marR="6913" marT="69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Профессия</a:t>
                      </a:r>
                    </a:p>
                  </a:txBody>
                  <a:tcPr marL="6913" marR="6913" marT="69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Трудоемкость программы, часов</a:t>
                      </a:r>
                    </a:p>
                  </a:txBody>
                  <a:tcPr marL="6913" marR="6913" marT="69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3861448"/>
                  </a:ext>
                </a:extLst>
              </a:tr>
              <a:tr h="29470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913" marR="6913" marT="69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Административно-управленческая и офисная деятельность</a:t>
                      </a:r>
                    </a:p>
                  </a:txBody>
                  <a:tcPr marL="6913" marR="6913" marT="69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Предпринимательство и инновационное ведение бизнеса</a:t>
                      </a:r>
                    </a:p>
                  </a:txBody>
                  <a:tcPr marL="6913" marR="6913" marT="69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Предприниматель (открытие своего дела)</a:t>
                      </a:r>
                    </a:p>
                  </a:txBody>
                  <a:tcPr marL="6913" marR="6913" marT="69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72/144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13" marR="6913" marT="69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0539297"/>
                  </a:ext>
                </a:extLst>
              </a:tr>
              <a:tr h="29470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913" marR="6913" marT="69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Административно-управленческая и офисная деятельность</a:t>
                      </a:r>
                    </a:p>
                  </a:txBody>
                  <a:tcPr marL="6913" marR="6913" marT="69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Создание и развитие бизнеса женщиной-предпринимателем</a:t>
                      </a:r>
                    </a:p>
                  </a:txBody>
                  <a:tcPr marL="6913" marR="6913" marT="69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Предприниматель (открытие своего дела)</a:t>
                      </a:r>
                    </a:p>
                  </a:txBody>
                  <a:tcPr marL="6913" marR="6913" marT="69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72/144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13" marR="6913" marT="69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2652546"/>
                  </a:ext>
                </a:extLst>
              </a:tr>
              <a:tr h="72696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913" marR="6913" marT="69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Сервис, оказание услуг населению (торговля, техническое обслуживание, ремонт, предоставление персональных услуг, услуги гостеприимства, общественное питание и пр.)</a:t>
                      </a:r>
                    </a:p>
                  </a:txBody>
                  <a:tcPr marL="6913" marR="6913" marT="69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Интернет-маркетинг</a:t>
                      </a:r>
                    </a:p>
                  </a:txBody>
                  <a:tcPr marL="6913" marR="6913" marT="69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Интернет-маркетолог</a:t>
                      </a:r>
                    </a:p>
                  </a:txBody>
                  <a:tcPr marL="6913" marR="6913" marT="69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72/144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13" marR="6913" marT="69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0276226"/>
                  </a:ext>
                </a:extLst>
              </a:tr>
              <a:tr h="72696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6913" marR="6913" marT="69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Сервис, оказание услуг населению (торговля, техническое обслуживание, ремонт, предоставление персональных услуг, услуги гостеприимства, общественное питание и пр.)</a:t>
                      </a:r>
                    </a:p>
                  </a:txBody>
                  <a:tcPr marL="6913" marR="6913" marT="69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СММ маркетолог</a:t>
                      </a:r>
                    </a:p>
                  </a:txBody>
                  <a:tcPr marL="6913" marR="6913" marT="69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SMM-</a:t>
                      </a: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специалист</a:t>
                      </a:r>
                    </a:p>
                  </a:txBody>
                  <a:tcPr marL="6913" marR="6913" marT="69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72/144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13" marR="6913" marT="69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5447767"/>
                  </a:ext>
                </a:extLst>
              </a:tr>
              <a:tr h="29470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6913" marR="6913" marT="69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Связь, средства массовой информации, издательство и полиграфия</a:t>
                      </a:r>
                    </a:p>
                  </a:txBody>
                  <a:tcPr marL="6913" marR="6913" marT="69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Копирайтер</a:t>
                      </a:r>
                    </a:p>
                  </a:txBody>
                  <a:tcPr marL="6913" marR="6913" marT="69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Копирайтер</a:t>
                      </a:r>
                    </a:p>
                  </a:txBody>
                  <a:tcPr marL="6913" marR="6913" marT="69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4148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72/144</a:t>
                      </a:r>
                    </a:p>
                  </a:txBody>
                  <a:tcPr marL="6913" marR="6913" marT="69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4650106"/>
                  </a:ext>
                </a:extLst>
              </a:tr>
              <a:tr h="72696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13" marR="6913" marT="69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Сервис, оказание услуг населению (торговля, техническое обслуживание, ремонт, предоставление персональных услуг, услуги гостеприимства, общественное питание и пр.)</a:t>
                      </a:r>
                    </a:p>
                  </a:txBody>
                  <a:tcPr marL="6913" marR="6913" marT="69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Таргетолог</a:t>
                      </a:r>
                    </a:p>
                  </a:txBody>
                  <a:tcPr marL="6913" marR="6913" marT="69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Интернет-маркетолог</a:t>
                      </a:r>
                    </a:p>
                  </a:txBody>
                  <a:tcPr marL="6913" marR="6913" marT="69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4148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72/144</a:t>
                      </a:r>
                    </a:p>
                  </a:txBody>
                  <a:tcPr marL="6913" marR="6913" marT="69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8866390"/>
                  </a:ext>
                </a:extLst>
              </a:tr>
              <a:tr h="72696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13" marR="6913" marT="69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Сервис, оказание услуг населению (торговля, техническое обслуживание, ремонт, предоставление персональных услуг, услуги гостеприимства, общественное питание и пр.)</a:t>
                      </a:r>
                    </a:p>
                  </a:txBody>
                  <a:tcPr marL="6913" marR="6913" marT="69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Контент менеджер</a:t>
                      </a:r>
                    </a:p>
                  </a:txBody>
                  <a:tcPr marL="6913" marR="6913" marT="69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Контент менеджер</a:t>
                      </a:r>
                    </a:p>
                  </a:txBody>
                  <a:tcPr marL="6913" marR="6913" marT="69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4148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72/144</a:t>
                      </a:r>
                    </a:p>
                  </a:txBody>
                  <a:tcPr marL="6913" marR="6913" marT="69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7181248"/>
                  </a:ext>
                </a:extLst>
              </a:tr>
              <a:tr h="72696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6913" marR="6913" marT="69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Сервис, оказание услуг населению (торговля, техническое обслуживание, ремонт, предоставление персональных услуг, услуги гостеприимства, общественное питание и пр.)</a:t>
                      </a:r>
                    </a:p>
                  </a:txBody>
                  <a:tcPr marL="6913" marR="6913" marT="69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Менеджер по продажам</a:t>
                      </a:r>
                    </a:p>
                  </a:txBody>
                  <a:tcPr marL="6913" marR="6913" marT="69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Менеджер по продажам</a:t>
                      </a:r>
                    </a:p>
                  </a:txBody>
                  <a:tcPr marL="6913" marR="6913" marT="69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4148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72/144</a:t>
                      </a:r>
                    </a:p>
                  </a:txBody>
                  <a:tcPr marL="6913" marR="6913" marT="69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1272991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82204" y="860851"/>
            <a:ext cx="10245968" cy="822509"/>
          </a:xfrm>
          <a:prstGeom prst="rect">
            <a:avLst/>
          </a:prstGeom>
          <a:noFill/>
        </p:spPr>
        <p:txBody>
          <a:bodyPr wrap="square" lIns="86080" tIns="43041" rIns="86080" bIns="43041" rtlCol="0">
            <a:spAutoFit/>
          </a:bodyPr>
          <a:lstStyle/>
          <a:p>
            <a:pPr marL="0" marR="0" lvl="0" indent="0" algn="l" defTabSz="1041554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-150" normalizeH="0" baseline="0" noProof="0" dirty="0" smtClean="0">
                <a:ln>
                  <a:noFill/>
                </a:ln>
                <a:solidFill>
                  <a:srgbClr val="021288"/>
                </a:solidFill>
                <a:effectLst/>
                <a:uLnTx/>
                <a:uFillTx/>
                <a:latin typeface="Arial Black" panose="020B0A04020102020204" pitchFamily="34" charset="0"/>
              </a:rPr>
              <a:t>Программы </a:t>
            </a:r>
            <a:r>
              <a:rPr lang="ru-RU" sz="2800" spc="-150" dirty="0" smtClean="0">
                <a:solidFill>
                  <a:srgbClr val="021288"/>
                </a:solidFill>
                <a:latin typeface="Arial Black" panose="020B0A04020102020204" pitchFamily="34" charset="0"/>
              </a:rPr>
              <a:t>повышения квалификации, аккредитованные для реализации в 2022 году</a:t>
            </a:r>
            <a:r>
              <a:rPr kumimoji="0" lang="ru-RU" sz="2800" b="0" i="0" u="none" strike="noStrike" kern="1200" cap="none" spc="-150" normalizeH="0" baseline="0" noProof="0" dirty="0" smtClean="0">
                <a:ln>
                  <a:noFill/>
                </a:ln>
                <a:solidFill>
                  <a:srgbClr val="021288"/>
                </a:solidFill>
                <a:effectLst/>
                <a:uLnTx/>
                <a:uFillTx/>
                <a:latin typeface="Arial Black" panose="020B0A04020102020204" pitchFamily="34" charset="0"/>
              </a:rPr>
              <a:t> </a:t>
            </a:r>
            <a:endParaRPr kumimoji="0" lang="ru-RU" sz="2800" b="0" i="0" u="none" strike="noStrike" kern="1200" cap="none" spc="-150" normalizeH="0" baseline="0" noProof="0" dirty="0">
              <a:ln>
                <a:noFill/>
              </a:ln>
              <a:solidFill>
                <a:srgbClr val="021288"/>
              </a:solidFill>
              <a:effectLst/>
              <a:uLnTx/>
              <a:uFillTx/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03749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1041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83784-5F4D-4D68-A130-D1BF6EFCAF0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2128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1041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02128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188" y="540271"/>
            <a:ext cx="1251720" cy="235618"/>
          </a:xfrm>
          <a:prstGeom prst="rect">
            <a:avLst/>
          </a:prstGeom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1021577"/>
              </p:ext>
            </p:extLst>
          </p:nvPr>
        </p:nvGraphicFramePr>
        <p:xfrm>
          <a:off x="630238" y="1594608"/>
          <a:ext cx="9469437" cy="5217064"/>
        </p:xfrm>
        <a:graphic>
          <a:graphicData uri="http://schemas.openxmlformats.org/drawingml/2006/table">
            <a:tbl>
              <a:tblPr/>
              <a:tblGrid>
                <a:gridCol w="884443">
                  <a:extLst>
                    <a:ext uri="{9D8B030D-6E8A-4147-A177-3AD203B41FA5}">
                      <a16:colId xmlns:a16="http://schemas.microsoft.com/office/drawing/2014/main" val="3456874129"/>
                    </a:ext>
                  </a:extLst>
                </a:gridCol>
                <a:gridCol w="2665122">
                  <a:extLst>
                    <a:ext uri="{9D8B030D-6E8A-4147-A177-3AD203B41FA5}">
                      <a16:colId xmlns:a16="http://schemas.microsoft.com/office/drawing/2014/main" val="957366169"/>
                    </a:ext>
                  </a:extLst>
                </a:gridCol>
                <a:gridCol w="2500025">
                  <a:extLst>
                    <a:ext uri="{9D8B030D-6E8A-4147-A177-3AD203B41FA5}">
                      <a16:colId xmlns:a16="http://schemas.microsoft.com/office/drawing/2014/main" val="930581224"/>
                    </a:ext>
                  </a:extLst>
                </a:gridCol>
                <a:gridCol w="1910397">
                  <a:extLst>
                    <a:ext uri="{9D8B030D-6E8A-4147-A177-3AD203B41FA5}">
                      <a16:colId xmlns:a16="http://schemas.microsoft.com/office/drawing/2014/main" val="2210086743"/>
                    </a:ext>
                  </a:extLst>
                </a:gridCol>
                <a:gridCol w="1509450">
                  <a:extLst>
                    <a:ext uri="{9D8B030D-6E8A-4147-A177-3AD203B41FA5}">
                      <a16:colId xmlns:a16="http://schemas.microsoft.com/office/drawing/2014/main" val="2469950312"/>
                    </a:ext>
                  </a:extLst>
                </a:gridCol>
              </a:tblGrid>
              <a:tr h="51473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№</a:t>
                      </a:r>
                    </a:p>
                  </a:txBody>
                  <a:tcPr marL="6407" marR="6407" marT="6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Направление программы</a:t>
                      </a:r>
                    </a:p>
                  </a:txBody>
                  <a:tcPr marL="6407" marR="6407" marT="6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Наименование программы</a:t>
                      </a:r>
                    </a:p>
                  </a:txBody>
                  <a:tcPr marL="6407" marR="6407" marT="6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Профессия</a:t>
                      </a:r>
                    </a:p>
                  </a:txBody>
                  <a:tcPr marL="6407" marR="6407" marT="6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Трудоемкость программы, часов</a:t>
                      </a:r>
                    </a:p>
                  </a:txBody>
                  <a:tcPr marL="6407" marR="6407" marT="6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3311895"/>
                  </a:ext>
                </a:extLst>
              </a:tr>
              <a:tr h="33786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07" marR="6407" marT="6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Информационные и коммуникационные технологии</a:t>
                      </a:r>
                    </a:p>
                  </a:txBody>
                  <a:tcPr marL="6407" marR="6407" marT="6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Разработка сайтов: верстка CSS и программирование на языке JavaScript</a:t>
                      </a:r>
                    </a:p>
                  </a:txBody>
                  <a:tcPr marL="6407" marR="6407" marT="6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Веб-разработчик</a:t>
                      </a:r>
                    </a:p>
                  </a:txBody>
                  <a:tcPr marL="6407" marR="6407" marT="6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4148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72/144</a:t>
                      </a:r>
                    </a:p>
                  </a:txBody>
                  <a:tcPr marL="6407" marR="6407" marT="6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4930598"/>
                  </a:ext>
                </a:extLst>
              </a:tr>
              <a:tr h="83423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07" marR="6407" marT="6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Сервис, оказание услуг населению (торговля, техническое обслуживание, ремонт, предоставление персональных услуг, услуги гостеприимства, общественное питание и пр.)</a:t>
                      </a:r>
                    </a:p>
                  </a:txBody>
                  <a:tcPr marL="6407" marR="6407" marT="6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SEO-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специалист </a:t>
                      </a:r>
                    </a:p>
                  </a:txBody>
                  <a:tcPr marL="6407" marR="6407" marT="6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SEO-</a:t>
                      </a: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специалист </a:t>
                      </a:r>
                    </a:p>
                  </a:txBody>
                  <a:tcPr marL="6407" marR="6407" marT="6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4148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72/144</a:t>
                      </a:r>
                    </a:p>
                    <a:p>
                      <a:pPr algn="ctr" rtl="0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07" marR="6407" marT="6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4463988"/>
                  </a:ext>
                </a:extLst>
              </a:tr>
              <a:tr h="33786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07" marR="6407" marT="6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Административно-управленческая и офисная деятельность</a:t>
                      </a:r>
                    </a:p>
                  </a:txBody>
                  <a:tcPr marL="6407" marR="6407" marT="6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Школа фермера: агростартап </a:t>
                      </a:r>
                    </a:p>
                  </a:txBody>
                  <a:tcPr marL="6407" marR="6407" marT="6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Руководитель (открытие своего дела)</a:t>
                      </a:r>
                    </a:p>
                  </a:txBody>
                  <a:tcPr marL="6407" marR="6407" marT="6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4148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72/144</a:t>
                      </a:r>
                    </a:p>
                    <a:p>
                      <a:pPr algn="ctr" rtl="0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07" marR="6407" marT="6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7317249"/>
                  </a:ext>
                </a:extLst>
              </a:tr>
              <a:tr h="83423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07" marR="6407" marT="6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Сервис, оказание услуг населению (торговля, техническое обслуживание, ремонт, предоставление персональных услуг, услуги гостеприимства, общественное питание и пр</a:t>
                      </a:r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.)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07" marR="6407" marT="6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Организация продаж на </a:t>
                      </a:r>
                      <a:r>
                        <a:rPr lang="ru-RU" sz="10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маркетплейсах</a:t>
                      </a:r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. Создание интернет-магазина</a:t>
                      </a:r>
                    </a:p>
                  </a:txBody>
                  <a:tcPr marL="6407" marR="6407" marT="6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Менеджер</a:t>
                      </a:r>
                    </a:p>
                  </a:txBody>
                  <a:tcPr marL="6407" marR="6407" marT="6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144</a:t>
                      </a:r>
                    </a:p>
                  </a:txBody>
                  <a:tcPr marL="6407" marR="6407" marT="6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2007286"/>
                  </a:ext>
                </a:extLst>
              </a:tr>
              <a:tr h="33786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07" marR="6407" marT="6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Информационные и коммуникационные технологии</a:t>
                      </a:r>
                    </a:p>
                  </a:txBody>
                  <a:tcPr marL="6407" marR="6407" marT="6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Дизайн рекламы и сайтов</a:t>
                      </a:r>
                    </a:p>
                  </a:txBody>
                  <a:tcPr marL="6407" marR="6407" marT="6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Web-</a:t>
                      </a:r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дизайнер</a:t>
                      </a:r>
                    </a:p>
                  </a:txBody>
                  <a:tcPr marL="6407" marR="6407" marT="6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144</a:t>
                      </a:r>
                    </a:p>
                  </a:txBody>
                  <a:tcPr marL="6407" marR="6407" marT="6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7626046"/>
                  </a:ext>
                </a:extLst>
              </a:tr>
              <a:tr h="33786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07" marR="6407" marT="6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Информационные и коммуникационные технологии</a:t>
                      </a:r>
                    </a:p>
                  </a:txBody>
                  <a:tcPr marL="6407" marR="6407" marT="6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Java </a:t>
                      </a:r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для начинающих</a:t>
                      </a:r>
                    </a:p>
                  </a:txBody>
                  <a:tcPr marL="6407" marR="6407" marT="6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Программист</a:t>
                      </a:r>
                    </a:p>
                  </a:txBody>
                  <a:tcPr marL="6407" marR="6407" marT="6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144</a:t>
                      </a:r>
                    </a:p>
                  </a:txBody>
                  <a:tcPr marL="6407" marR="6407" marT="6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7423655"/>
                  </a:ext>
                </a:extLst>
              </a:tr>
              <a:tr h="33786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07" marR="6407" marT="6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Информационные и коммуникационные технологии</a:t>
                      </a:r>
                    </a:p>
                  </a:txBody>
                  <a:tcPr marL="6407" marR="6407" marT="6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Основы верстки HTML и CSS</a:t>
                      </a:r>
                    </a:p>
                  </a:txBody>
                  <a:tcPr marL="6407" marR="6407" marT="6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Программист</a:t>
                      </a:r>
                    </a:p>
                  </a:txBody>
                  <a:tcPr marL="6407" marR="6407" marT="6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144</a:t>
                      </a:r>
                    </a:p>
                  </a:txBody>
                  <a:tcPr marL="6407" marR="6407" marT="6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1383477"/>
                  </a:ext>
                </a:extLst>
              </a:tr>
              <a:tr h="50332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07" marR="6407" marT="6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Административно-управленческая и офисная деятельность</a:t>
                      </a:r>
                    </a:p>
                  </a:txBody>
                  <a:tcPr marL="6407" marR="6407" marT="6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Контрактная система в сфере закупок товаров, работ и услуг для обеспечения государственных и муниципальных нужд</a:t>
                      </a:r>
                    </a:p>
                  </a:txBody>
                  <a:tcPr marL="6407" marR="6407" marT="6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Менеджер по закупкам</a:t>
                      </a:r>
                    </a:p>
                  </a:txBody>
                  <a:tcPr marL="6407" marR="6407" marT="6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144</a:t>
                      </a:r>
                    </a:p>
                  </a:txBody>
                  <a:tcPr marL="6407" marR="6407" marT="6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1192254"/>
                  </a:ext>
                </a:extLst>
              </a:tr>
              <a:tr h="50332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07" marR="6407" marT="6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Административно-управленческая и офисная деятельность</a:t>
                      </a:r>
                    </a:p>
                  </a:txBody>
                  <a:tcPr marL="6407" marR="6407" marT="6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Организация закупок товаров, работ и услуг отдельными видами юридических лиц</a:t>
                      </a:r>
                    </a:p>
                  </a:txBody>
                  <a:tcPr marL="6407" marR="6407" marT="6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Менеджер по закупкам</a:t>
                      </a:r>
                    </a:p>
                  </a:txBody>
                  <a:tcPr marL="6407" marR="6407" marT="6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144</a:t>
                      </a:r>
                    </a:p>
                  </a:txBody>
                  <a:tcPr marL="6407" marR="6407" marT="6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3033586"/>
                  </a:ext>
                </a:extLst>
              </a:tr>
              <a:tr h="33786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07" marR="6407" marT="6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Административно-управленческая и офисная деятельность</a:t>
                      </a:r>
                    </a:p>
                  </a:txBody>
                  <a:tcPr marL="6407" marR="6407" marT="6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Социальное предпринимательство</a:t>
                      </a:r>
                    </a:p>
                  </a:txBody>
                  <a:tcPr marL="6407" marR="6407" marT="6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Руководитель (открытие своего дела)</a:t>
                      </a:r>
                    </a:p>
                  </a:txBody>
                  <a:tcPr marL="6407" marR="6407" marT="6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144</a:t>
                      </a:r>
                    </a:p>
                  </a:txBody>
                  <a:tcPr marL="6407" marR="6407" marT="6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328632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46200" y="787909"/>
            <a:ext cx="10245968" cy="1188763"/>
          </a:xfrm>
          <a:prstGeom prst="rect">
            <a:avLst/>
          </a:prstGeom>
          <a:noFill/>
        </p:spPr>
        <p:txBody>
          <a:bodyPr wrap="square" lIns="86080" tIns="43041" rIns="86080" bIns="43041" rtlCol="0">
            <a:spAutoFit/>
          </a:bodyPr>
          <a:lstStyle/>
          <a:p>
            <a:pPr>
              <a:lnSpc>
                <a:spcPct val="85000"/>
              </a:lnSpc>
              <a:defRPr/>
            </a:pPr>
            <a:r>
              <a:rPr kumimoji="0" lang="ru-RU" sz="2800" b="0" i="0" u="none" strike="noStrike" kern="1200" cap="none" spc="-150" normalizeH="0" baseline="0" noProof="0" dirty="0" smtClean="0">
                <a:ln>
                  <a:noFill/>
                </a:ln>
                <a:solidFill>
                  <a:srgbClr val="021288"/>
                </a:solidFill>
                <a:effectLst/>
                <a:uLnTx/>
                <a:uFillTx/>
                <a:latin typeface="Arial Black" panose="020B0A04020102020204" pitchFamily="34" charset="0"/>
              </a:rPr>
              <a:t>Программы </a:t>
            </a:r>
            <a:r>
              <a:rPr lang="ru-RU" sz="2800" spc="-150" dirty="0" smtClean="0">
                <a:solidFill>
                  <a:srgbClr val="021288"/>
                </a:solidFill>
                <a:latin typeface="Arial Black" panose="020B0A04020102020204" pitchFamily="34" charset="0"/>
              </a:rPr>
              <a:t>повышения квалификации</a:t>
            </a:r>
            <a:r>
              <a:rPr lang="ru-RU" sz="2800" spc="-150" dirty="0">
                <a:solidFill>
                  <a:srgbClr val="021288"/>
                </a:solidFill>
                <a:latin typeface="Arial Black" panose="020B0A04020102020204" pitchFamily="34" charset="0"/>
              </a:rPr>
              <a:t>, аккредитованные для реализации в 2022 году </a:t>
            </a:r>
          </a:p>
          <a:p>
            <a:pPr marL="0" marR="0" lvl="0" indent="0" algn="l" defTabSz="1041554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-150" normalizeH="0" baseline="0" noProof="0" dirty="0">
              <a:ln>
                <a:noFill/>
              </a:ln>
              <a:solidFill>
                <a:srgbClr val="021288"/>
              </a:solidFill>
              <a:effectLst/>
              <a:uLnTx/>
              <a:uFillTx/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418357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1041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83784-5F4D-4D68-A130-D1BF6EFCAF0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2128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1041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02128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188" y="540271"/>
            <a:ext cx="1251720" cy="235618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152524"/>
              </p:ext>
            </p:extLst>
          </p:nvPr>
        </p:nvGraphicFramePr>
        <p:xfrm>
          <a:off x="645351" y="1764408"/>
          <a:ext cx="9454325" cy="4954311"/>
        </p:xfrm>
        <a:graphic>
          <a:graphicData uri="http://schemas.openxmlformats.org/drawingml/2006/table">
            <a:tbl>
              <a:tblPr/>
              <a:tblGrid>
                <a:gridCol w="883031">
                  <a:extLst>
                    <a:ext uri="{9D8B030D-6E8A-4147-A177-3AD203B41FA5}">
                      <a16:colId xmlns:a16="http://schemas.microsoft.com/office/drawing/2014/main" val="1567432277"/>
                    </a:ext>
                  </a:extLst>
                </a:gridCol>
                <a:gridCol w="2660868">
                  <a:extLst>
                    <a:ext uri="{9D8B030D-6E8A-4147-A177-3AD203B41FA5}">
                      <a16:colId xmlns:a16="http://schemas.microsoft.com/office/drawing/2014/main" val="3266698487"/>
                    </a:ext>
                  </a:extLst>
                </a:gridCol>
                <a:gridCol w="2496037">
                  <a:extLst>
                    <a:ext uri="{9D8B030D-6E8A-4147-A177-3AD203B41FA5}">
                      <a16:colId xmlns:a16="http://schemas.microsoft.com/office/drawing/2014/main" val="339744480"/>
                    </a:ext>
                  </a:extLst>
                </a:gridCol>
                <a:gridCol w="1907348">
                  <a:extLst>
                    <a:ext uri="{9D8B030D-6E8A-4147-A177-3AD203B41FA5}">
                      <a16:colId xmlns:a16="http://schemas.microsoft.com/office/drawing/2014/main" val="2393229634"/>
                    </a:ext>
                  </a:extLst>
                </a:gridCol>
                <a:gridCol w="1507041">
                  <a:extLst>
                    <a:ext uri="{9D8B030D-6E8A-4147-A177-3AD203B41FA5}">
                      <a16:colId xmlns:a16="http://schemas.microsoft.com/office/drawing/2014/main" val="548899039"/>
                    </a:ext>
                  </a:extLst>
                </a:gridCol>
              </a:tblGrid>
              <a:tr h="74345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№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8431" marR="8431" marT="8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Направление программы</a:t>
                      </a:r>
                    </a:p>
                  </a:txBody>
                  <a:tcPr marL="8431" marR="8431" marT="8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Наименование программы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8431" marR="8431" marT="8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Профессия</a:t>
                      </a:r>
                    </a:p>
                  </a:txBody>
                  <a:tcPr marL="8431" marR="8431" marT="8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Трудоемкость программы, часов</a:t>
                      </a:r>
                    </a:p>
                  </a:txBody>
                  <a:tcPr marL="8431" marR="8431" marT="8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755847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31" marR="8431" marT="8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Административно-управленческая и офисная деятельность</a:t>
                      </a:r>
                    </a:p>
                  </a:txBody>
                  <a:tcPr marL="8431" marR="8431" marT="8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Кадровое делопроизводство</a:t>
                      </a:r>
                    </a:p>
                  </a:txBody>
                  <a:tcPr marL="8431" marR="8431" marT="8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Специалист отдела кадрового делопроизводства</a:t>
                      </a:r>
                    </a:p>
                  </a:txBody>
                  <a:tcPr marL="8431" marR="8431" marT="8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4148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72/144</a:t>
                      </a:r>
                    </a:p>
                  </a:txBody>
                  <a:tcPr marL="8431" marR="8431" marT="8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2251350"/>
                  </a:ext>
                </a:extLst>
              </a:tr>
              <a:tr h="39383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31" marR="8431" marT="8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Административно-управленческая и офисная деятельность</a:t>
                      </a:r>
                    </a:p>
                  </a:txBody>
                  <a:tcPr marL="8431" marR="8431" marT="8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Специалист по подбору персонала</a:t>
                      </a:r>
                    </a:p>
                  </a:txBody>
                  <a:tcPr marL="8431" marR="8431" marT="8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Специалист по управлению персоналом</a:t>
                      </a:r>
                    </a:p>
                  </a:txBody>
                  <a:tcPr marL="8431" marR="8431" marT="8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4148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72/144</a:t>
                      </a:r>
                    </a:p>
                  </a:txBody>
                  <a:tcPr marL="8431" marR="8431" marT="8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6625320"/>
                  </a:ext>
                </a:extLst>
              </a:tr>
              <a:tr h="18133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31" marR="8431" marT="8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Транспорт</a:t>
                      </a:r>
                    </a:p>
                  </a:txBody>
                  <a:tcPr marL="8431" marR="8431" marT="8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Логистика</a:t>
                      </a:r>
                    </a:p>
                  </a:txBody>
                  <a:tcPr marL="8431" marR="8431" marT="8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Логист</a:t>
                      </a:r>
                    </a:p>
                  </a:txBody>
                  <a:tcPr marL="8431" marR="8431" marT="8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144</a:t>
                      </a:r>
                    </a:p>
                  </a:txBody>
                  <a:tcPr marL="8431" marR="8431" marT="8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7597634"/>
                  </a:ext>
                </a:extLst>
              </a:tr>
              <a:tr h="18133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31" marR="8431" marT="8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Финансы и экономика</a:t>
                      </a:r>
                    </a:p>
                  </a:txBody>
                  <a:tcPr marL="8431" marR="8431" marT="8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Бухгалтерский учет и анализ</a:t>
                      </a:r>
                    </a:p>
                  </a:txBody>
                  <a:tcPr marL="8431" marR="8431" marT="8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Бухгалтер</a:t>
                      </a:r>
                    </a:p>
                  </a:txBody>
                  <a:tcPr marL="8431" marR="8431" marT="8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4148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72/144</a:t>
                      </a:r>
                    </a:p>
                  </a:txBody>
                  <a:tcPr marL="8431" marR="8431" marT="8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7927761"/>
                  </a:ext>
                </a:extLst>
              </a:tr>
              <a:tr h="18133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31" marR="8431" marT="8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Образование и наука</a:t>
                      </a:r>
                    </a:p>
                  </a:txBody>
                  <a:tcPr marL="8431" marR="8431" marT="8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Современные технологии в педагогике</a:t>
                      </a:r>
                    </a:p>
                  </a:txBody>
                  <a:tcPr marL="8431" marR="8431" marT="8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Педагог/Преподаватель</a:t>
                      </a:r>
                    </a:p>
                  </a:txBody>
                  <a:tcPr marL="8431" marR="8431" marT="8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4148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72/144</a:t>
                      </a:r>
                    </a:p>
                  </a:txBody>
                  <a:tcPr marL="8431" marR="8431" marT="8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855072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31" marR="8431" marT="8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Информационные и коммуникационные технологии</a:t>
                      </a:r>
                    </a:p>
                  </a:txBody>
                  <a:tcPr marL="8431" marR="8431" marT="8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Графический дизайн</a:t>
                      </a:r>
                    </a:p>
                  </a:txBody>
                  <a:tcPr marL="8431" marR="8431" marT="8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Графический дизайнер</a:t>
                      </a:r>
                    </a:p>
                  </a:txBody>
                  <a:tcPr marL="8431" marR="8431" marT="8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4148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72/144</a:t>
                      </a:r>
                    </a:p>
                  </a:txBody>
                  <a:tcPr marL="8431" marR="8431" marT="8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7048778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31" marR="8431" marT="8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Информационные и коммуникационные технологии</a:t>
                      </a:r>
                    </a:p>
                  </a:txBody>
                  <a:tcPr marL="8431" marR="8431" marT="8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Графический дизайн и верстка сайтов</a:t>
                      </a:r>
                    </a:p>
                  </a:txBody>
                  <a:tcPr marL="8431" marR="8431" marT="8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Web-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дизайнер</a:t>
                      </a:r>
                    </a:p>
                  </a:txBody>
                  <a:tcPr marL="8431" marR="8431" marT="8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4148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72/144</a:t>
                      </a:r>
                    </a:p>
                  </a:txBody>
                  <a:tcPr marL="8431" marR="8431" marT="8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6616938"/>
                  </a:ext>
                </a:extLst>
              </a:tr>
              <a:tr h="68905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31" marR="8431" marT="8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Информационные и коммуникационные технологии</a:t>
                      </a:r>
                    </a:p>
                  </a:txBody>
                  <a:tcPr marL="8431" marR="8431" marT="8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Информационные технологии с изучением 1С: Бухгалтерия 8. Основные принципы работы с программой</a:t>
                      </a:r>
                    </a:p>
                  </a:txBody>
                  <a:tcPr marL="8431" marR="8431" marT="8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Оператор ЭВМ</a:t>
                      </a:r>
                    </a:p>
                  </a:txBody>
                  <a:tcPr marL="8431" marR="8431" marT="8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4148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72/144</a:t>
                      </a:r>
                    </a:p>
                  </a:txBody>
                  <a:tcPr marL="8431" marR="8431" marT="8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7131773"/>
                  </a:ext>
                </a:extLst>
              </a:tr>
              <a:tr h="68905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31" marR="8431" marT="8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Информационные и коммуникационные технологии</a:t>
                      </a:r>
                    </a:p>
                  </a:txBody>
                  <a:tcPr marL="8431" marR="8431" marT="8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Информационные технологии с изучением 1С: Управление торговлей 8. Основные принципы работы с программой</a:t>
                      </a:r>
                    </a:p>
                  </a:txBody>
                  <a:tcPr marL="8431" marR="8431" marT="8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Оператор ЭВМ</a:t>
                      </a:r>
                    </a:p>
                  </a:txBody>
                  <a:tcPr marL="8431" marR="8431" marT="8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4148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72/144</a:t>
                      </a:r>
                    </a:p>
                  </a:txBody>
                  <a:tcPr marL="8431" marR="8431" marT="8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2282792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31" marR="8431" marT="8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Информационные и коммуникационные технологии</a:t>
                      </a:r>
                    </a:p>
                  </a:txBody>
                  <a:tcPr marL="8431" marR="8431" marT="8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Информационные технологии с изучением 1С: Документооборот</a:t>
                      </a:r>
                    </a:p>
                  </a:txBody>
                  <a:tcPr marL="8431" marR="8431" marT="8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Оператор ЭВМ</a:t>
                      </a:r>
                    </a:p>
                  </a:txBody>
                  <a:tcPr marL="8431" marR="8431" marT="8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4148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72/144</a:t>
                      </a:r>
                    </a:p>
                  </a:txBody>
                  <a:tcPr marL="8431" marR="8431" marT="8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7467554"/>
                  </a:ext>
                </a:extLst>
              </a:tr>
              <a:tr h="51679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31" marR="8431" marT="8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Информационные и коммуникационные технологии</a:t>
                      </a:r>
                    </a:p>
                  </a:txBody>
                  <a:tcPr marL="8431" marR="8431" marT="8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Информационные технологии с изучением 1С: Зарплата и управление персоналом</a:t>
                      </a:r>
                    </a:p>
                  </a:txBody>
                  <a:tcPr marL="8431" marR="8431" marT="8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Оператор ЭВМ</a:t>
                      </a:r>
                    </a:p>
                  </a:txBody>
                  <a:tcPr marL="8431" marR="8431" marT="8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4148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72/144</a:t>
                      </a:r>
                    </a:p>
                  </a:txBody>
                  <a:tcPr marL="8431" marR="8431" marT="8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0905867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10196" y="900311"/>
            <a:ext cx="10245968" cy="1188763"/>
          </a:xfrm>
          <a:prstGeom prst="rect">
            <a:avLst/>
          </a:prstGeom>
          <a:noFill/>
        </p:spPr>
        <p:txBody>
          <a:bodyPr wrap="square" lIns="86080" tIns="43041" rIns="86080" bIns="43041" rtlCol="0">
            <a:spAutoFit/>
          </a:bodyPr>
          <a:lstStyle/>
          <a:p>
            <a:pPr>
              <a:lnSpc>
                <a:spcPct val="85000"/>
              </a:lnSpc>
              <a:defRPr/>
            </a:pPr>
            <a:r>
              <a:rPr kumimoji="0" lang="ru-RU" sz="2800" b="0" i="0" u="none" strike="noStrike" kern="1200" cap="none" spc="-150" normalizeH="0" baseline="0" noProof="0" dirty="0" smtClean="0">
                <a:ln>
                  <a:noFill/>
                </a:ln>
                <a:solidFill>
                  <a:srgbClr val="021288"/>
                </a:solidFill>
                <a:effectLst/>
                <a:uLnTx/>
                <a:uFillTx/>
                <a:latin typeface="Arial Black" panose="020B0A04020102020204" pitchFamily="34" charset="0"/>
              </a:rPr>
              <a:t>Программы </a:t>
            </a:r>
            <a:r>
              <a:rPr lang="ru-RU" sz="2800" spc="-150" dirty="0" smtClean="0">
                <a:solidFill>
                  <a:srgbClr val="021288"/>
                </a:solidFill>
                <a:latin typeface="Arial Black" panose="020B0A04020102020204" pitchFamily="34" charset="0"/>
              </a:rPr>
              <a:t>повышения квалификации</a:t>
            </a:r>
            <a:r>
              <a:rPr lang="ru-RU" sz="2800" spc="-150" dirty="0">
                <a:solidFill>
                  <a:srgbClr val="021288"/>
                </a:solidFill>
                <a:latin typeface="Arial Black" panose="020B0A04020102020204" pitchFamily="34" charset="0"/>
              </a:rPr>
              <a:t>, аккредитованные для реализации в 2022 году </a:t>
            </a:r>
          </a:p>
          <a:p>
            <a:pPr marL="0" marR="0" lvl="0" indent="0" algn="l" defTabSz="1041554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-150" normalizeH="0" baseline="0" noProof="0" dirty="0">
              <a:ln>
                <a:noFill/>
              </a:ln>
              <a:solidFill>
                <a:srgbClr val="021288"/>
              </a:solidFill>
              <a:effectLst/>
              <a:uLnTx/>
              <a:uFillTx/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27616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42915</TotalTime>
  <Words>1770</Words>
  <Application>Microsoft Office PowerPoint</Application>
  <PresentationFormat>Произвольный</PresentationFormat>
  <Paragraphs>466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Arial Black</vt:lpstr>
      <vt:lpstr>Batang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Федосеев Денис Юрьевич</dc:creator>
  <cp:lastModifiedBy>Мурзаева Екатерина Николаевна</cp:lastModifiedBy>
  <cp:revision>1858</cp:revision>
  <cp:lastPrinted>2022-02-24T10:14:23Z</cp:lastPrinted>
  <dcterms:created xsi:type="dcterms:W3CDTF">2017-11-23T14:53:57Z</dcterms:created>
  <dcterms:modified xsi:type="dcterms:W3CDTF">2022-05-16T05:19:58Z</dcterms:modified>
</cp:coreProperties>
</file>